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0" r:id="rId4"/>
    <p:sldId id="261" r:id="rId5"/>
    <p:sldId id="263" r:id="rId6"/>
    <p:sldId id="265" r:id="rId7"/>
    <p:sldId id="269" r:id="rId8"/>
    <p:sldId id="271" r:id="rId9"/>
    <p:sldId id="273" r:id="rId10"/>
    <p:sldId id="274" r:id="rId11"/>
    <p:sldId id="275" r:id="rId12"/>
    <p:sldId id="276" r:id="rId13"/>
    <p:sldId id="277" r:id="rId14"/>
    <p:sldId id="279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940F8-4883-4029-A509-463598FCDB17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1A6B7-E89C-4B85-B2F5-74F1DC2EBA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1A6B7-E89C-4B85-B2F5-74F1DC2EBA9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EC24-7FBA-444E-803B-C3D09301D8A6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77D-38B0-4806-90B0-D23A93FE0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EC24-7FBA-444E-803B-C3D09301D8A6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77D-38B0-4806-90B0-D23A93FE0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EC24-7FBA-444E-803B-C3D09301D8A6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77D-38B0-4806-90B0-D23A93FE0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EC24-7FBA-444E-803B-C3D09301D8A6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77D-38B0-4806-90B0-D23A93FE0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EC24-7FBA-444E-803B-C3D09301D8A6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77D-38B0-4806-90B0-D23A93FE0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EC24-7FBA-444E-803B-C3D09301D8A6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77D-38B0-4806-90B0-D23A93FE0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EC24-7FBA-444E-803B-C3D09301D8A6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77D-38B0-4806-90B0-D23A93FE0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EC24-7FBA-444E-803B-C3D09301D8A6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77D-38B0-4806-90B0-D23A93FE0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EC24-7FBA-444E-803B-C3D09301D8A6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77D-38B0-4806-90B0-D23A93FE0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EC24-7FBA-444E-803B-C3D09301D8A6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77D-38B0-4806-90B0-D23A93FE0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EC24-7FBA-444E-803B-C3D09301D8A6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77D-38B0-4806-90B0-D23A93FE0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BEC24-7FBA-444E-803B-C3D09301D8A6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5877D-38B0-4806-90B0-D23A93FE0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Sociology #3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Jeniffer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Mohammed</a:t>
            </a:r>
          </a:p>
          <a:p>
            <a:pPr algn="r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October 2018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3200"/>
            <a:ext cx="6324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MICRO-SOCIOLOGY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402D77AF-8A42-4BB9-A889-D29DA0B91079}" type="datetime1">
              <a:rPr lang="en-US" smtClean="0"/>
              <a:pPr/>
              <a:t>10/3/2018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76962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INTERPRETIVE/ </a:t>
            </a:r>
            <a:r>
              <a:rPr lang="en-US" sz="4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INTERACTIONIST </a:t>
            </a:r>
            <a:r>
              <a:rPr lang="en-US" sz="4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PERSPECTIVE </a:t>
            </a:r>
            <a:r>
              <a:rPr lang="en-U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01000" cy="4267200"/>
          </a:xfrm>
          <a:ln w="38100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Social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life can best be understood through the </a:t>
            </a:r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relationships of small groups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; the </a:t>
            </a:r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agency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of individuals is more important in explaining social action than </a:t>
            </a:r>
            <a:r>
              <a:rPr lang="en-US" sz="18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structures;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there is no ‘objective’ reality but a ‘</a:t>
            </a:r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subjective’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understanding of social life that needs to be understood.</a:t>
            </a:r>
          </a:p>
          <a:p>
            <a:pPr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n-US" sz="1800" i="1" u="sng" dirty="0">
                <a:latin typeface="Arial" pitchFamily="34" charset="0"/>
                <a:cs typeface="Arial" pitchFamily="34" charset="0"/>
              </a:rPr>
              <a:t>Philosophy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Hermeneutics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how people </a:t>
            </a:r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make meaning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and how they communicate shows how they </a:t>
            </a:r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interpret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the world. We cannot tell what something means just by the thing itself but by the thing in </a:t>
            </a:r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context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 This makes ‘meaning’ not a fixed or predictable entity. Reality then is </a:t>
            </a:r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socially constructed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through </a:t>
            </a:r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interaction.</a:t>
            </a:r>
          </a:p>
          <a:p>
            <a:pPr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n-US" sz="1800" i="1" u="sng" dirty="0">
                <a:latin typeface="Arial" pitchFamily="34" charset="0"/>
                <a:cs typeface="Arial" pitchFamily="34" charset="0"/>
              </a:rPr>
              <a:t>Paradigm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– ethnography, participant-observation, conversational interviews, narratives, life histories,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biography, case studies, phenomenology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200E13EF-78DE-46E4-982F-5990D43DA4FD}" type="datetime1">
              <a:rPr lang="en-US" smtClean="0"/>
              <a:pPr/>
              <a:t>10/3/2018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772400" cy="4572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The Sociological Perspectives</a:t>
            </a:r>
            <a:endParaRPr lang="en-US" sz="2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2514600" cy="4343400"/>
          </a:xfrm>
          <a:solidFill>
            <a:srgbClr val="F7F5D5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Functionalism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Society is essentially orderly and stable through norms, roles and, shared values.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Any dysfunctions can be fixed and the system adjusted.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Social institutions interact in ways to bring about the greatest good for all. 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Socialization is key in bringing about consensus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1752600"/>
            <a:ext cx="2438400" cy="4343400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Conflict Theory/ Marxism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Social groups are in conflict because of the dominance of the sub-structure and how it influences the superstructure. 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wealthy/elites seek to preserve their status through oppressive measures (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labour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Socialization – learning the norms of your own social class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5A86B866-5505-4FA4-9AE1-40E7D8FFC891}" type="datetime1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12954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Macrosociology</a:t>
            </a:r>
            <a:endParaRPr lang="en-US" sz="20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1295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Microsociology</a:t>
            </a:r>
            <a:endParaRPr lang="en-US" sz="20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1676401"/>
            <a:ext cx="2819400" cy="4462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Interpretive or 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Interactionist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Macrosociology</a:t>
            </a:r>
            <a:r>
              <a:rPr lang="en-US" sz="16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can only  explain social life at the level of the system.</a:t>
            </a:r>
          </a:p>
          <a:p>
            <a:endParaRPr lang="en-US" sz="1600" b="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Social action by individuals and small groups cannot be fully explained by how social institutions interact. </a:t>
            </a:r>
            <a:endParaRPr lang="en-US" sz="2000" b="0" dirty="0" smtClean="0">
              <a:latin typeface="Arial" pitchFamily="34" charset="0"/>
              <a:cs typeface="Arial" pitchFamily="34" charset="0"/>
            </a:endParaRPr>
          </a:p>
          <a:p>
            <a:endParaRPr lang="en-US" sz="1600" b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b="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Agency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, how persons construct their reality and how they make meaning.</a:t>
            </a:r>
          </a:p>
          <a:p>
            <a:r>
              <a:rPr lang="en-US" sz="16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Socialization – actively co-constructed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eft Arrow 10"/>
          <p:cNvSpPr/>
          <p:nvPr/>
        </p:nvSpPr>
        <p:spPr bwMode="auto">
          <a:xfrm>
            <a:off x="762000" y="1371600"/>
            <a:ext cx="1066800" cy="304800"/>
          </a:xfrm>
          <a:prstGeom prst="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Left Arrow 12"/>
          <p:cNvSpPr/>
          <p:nvPr/>
        </p:nvSpPr>
        <p:spPr bwMode="auto">
          <a:xfrm rot="10800000">
            <a:off x="3886200" y="1371600"/>
            <a:ext cx="1143000" cy="304800"/>
          </a:xfrm>
          <a:prstGeom prst="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0"/>
            <a:ext cx="6324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Becoming Teacher – Teaching and Teachers’ Lives through the Sociological Perspectives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402D77AF-8A42-4BB9-A889-D29DA0B91079}" type="datetime1">
              <a:rPr lang="en-US" smtClean="0"/>
              <a:pPr/>
              <a:t>10/3/2018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FFD393"/>
          </a:solidFill>
          <a:ln w="285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Sociological Perspectives &amp; Teaching/ Teachers’ Lives</a:t>
            </a:r>
            <a:endParaRPr lang="en-US" sz="32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038600" cy="4953000"/>
          </a:xfrm>
          <a:solidFill>
            <a:srgbClr val="F7F5D5"/>
          </a:solidFill>
          <a:ln w="28575">
            <a:solidFill>
              <a:schemeClr val="accent1"/>
            </a:solidFill>
          </a:ln>
        </p:spPr>
        <p:txBody>
          <a:bodyPr/>
          <a:lstStyle/>
          <a:p>
            <a:pPr>
              <a:buNone/>
              <a:tabLst>
                <a:tab pos="228600" algn="l"/>
              </a:tabLst>
            </a:pPr>
            <a:r>
              <a:rPr kumimoji="0" lang="en-US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Teachers play a well defined </a:t>
            </a:r>
            <a:r>
              <a:rPr kumimoji="0" lang="en-US" sz="1400" b="1" dirty="0" smtClean="0">
                <a:solidFill>
                  <a:srgbClr val="3333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role</a:t>
            </a:r>
            <a:r>
              <a:rPr kumimoji="0" lang="en-US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in society</a:t>
            </a:r>
            <a:endParaRPr kumimoji="0"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228600" algn="l"/>
              </a:tabLst>
            </a:pPr>
            <a:r>
              <a:rPr kumimoji="0" lang="en-US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There is </a:t>
            </a:r>
            <a:r>
              <a:rPr kumimoji="0" lang="en-US" sz="1400" b="1" dirty="0" smtClean="0">
                <a:solidFill>
                  <a:srgbClr val="3333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consensus</a:t>
            </a:r>
            <a:r>
              <a:rPr kumimoji="0" lang="en-US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as to that role</a:t>
            </a:r>
            <a:endParaRPr kumimoji="0"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228600" algn="l"/>
              </a:tabLst>
            </a:pPr>
            <a:r>
              <a:rPr kumimoji="0" lang="en-US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Teachers’ </a:t>
            </a:r>
            <a:r>
              <a:rPr kumimoji="0" lang="en-US" sz="1400" b="1" dirty="0" smtClean="0">
                <a:solidFill>
                  <a:srgbClr val="3333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function</a:t>
            </a:r>
            <a:r>
              <a:rPr kumimoji="0" lang="en-US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is to initiate new members of society into the </a:t>
            </a:r>
            <a:r>
              <a:rPr kumimoji="0" lang="en-US" sz="14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behaviours</a:t>
            </a:r>
            <a:r>
              <a:rPr kumimoji="0" lang="en-US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skills and knowledge that they need</a:t>
            </a:r>
            <a:endParaRPr kumimoji="0"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228600" algn="l"/>
              </a:tabLst>
            </a:pPr>
            <a:r>
              <a:rPr kumimoji="0" lang="en-US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Teachers’ role is therefore an extension of parents’ role in the </a:t>
            </a:r>
            <a:r>
              <a:rPr kumimoji="0" lang="en-US" sz="1400" b="1" dirty="0" smtClean="0">
                <a:solidFill>
                  <a:srgbClr val="3333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socialization</a:t>
            </a:r>
            <a:r>
              <a:rPr kumimoji="0" lang="en-US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of the young</a:t>
            </a:r>
            <a:endParaRPr kumimoji="0"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228600" algn="l"/>
              </a:tabLst>
            </a:pPr>
            <a:r>
              <a:rPr kumimoji="0" lang="en-US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Obeying the </a:t>
            </a:r>
            <a:r>
              <a:rPr kumimoji="0" lang="en-US" sz="1400" b="1" dirty="0" smtClean="0">
                <a:solidFill>
                  <a:srgbClr val="3333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status quo </a:t>
            </a:r>
            <a:r>
              <a:rPr kumimoji="0" lang="en-US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is an important </a:t>
            </a:r>
            <a:r>
              <a:rPr kumimoji="0" lang="en-US" sz="1400" b="1" dirty="0" smtClean="0">
                <a:solidFill>
                  <a:srgbClr val="3333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rule </a:t>
            </a:r>
            <a:r>
              <a:rPr kumimoji="0" lang="en-US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for teachers</a:t>
            </a:r>
            <a:endParaRPr kumimoji="0"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228600" algn="l"/>
              </a:tabLst>
            </a:pPr>
            <a:r>
              <a:rPr kumimoji="0" lang="en-US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Society </a:t>
            </a:r>
            <a:r>
              <a:rPr kumimoji="0" lang="en-US" sz="1400" b="1" dirty="0" smtClean="0">
                <a:solidFill>
                  <a:srgbClr val="3333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rewards</a:t>
            </a:r>
            <a:r>
              <a:rPr kumimoji="0" lang="en-US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teachers with </a:t>
            </a:r>
            <a:r>
              <a:rPr kumimoji="0" lang="en-US" sz="14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respect</a:t>
            </a:r>
            <a:r>
              <a:rPr kumimoji="0" lang="en-US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for their </a:t>
            </a:r>
            <a:r>
              <a:rPr kumimoji="0" lang="en-US" sz="14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dedication </a:t>
            </a:r>
            <a:r>
              <a:rPr kumimoji="0" lang="en-US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and </a:t>
            </a:r>
            <a:r>
              <a:rPr kumimoji="0" lang="en-US" sz="14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altruism</a:t>
            </a:r>
            <a:endParaRPr kumimoji="0" lang="en-US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228600" algn="l"/>
              </a:tabLst>
            </a:pPr>
            <a:r>
              <a:rPr kumimoji="0" lang="en-US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If teachers go against these </a:t>
            </a:r>
            <a:r>
              <a:rPr kumimoji="0" lang="en-US" sz="1400" b="1" dirty="0" smtClean="0">
                <a:solidFill>
                  <a:srgbClr val="3333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beliefs/values</a:t>
            </a:r>
            <a:r>
              <a:rPr kumimoji="0" lang="en-US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about teaching then there will be disorder in society and disruption of the system</a:t>
            </a:r>
          </a:p>
          <a:p>
            <a:pPr>
              <a:buNone/>
              <a:tabLst>
                <a:tab pos="228600" algn="l"/>
              </a:tabLst>
            </a:pPr>
            <a:endParaRPr kumimoji="0" lang="en-US" sz="14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None/>
              <a:tabLst>
                <a:tab pos="228600" algn="l"/>
              </a:tabLst>
            </a:pPr>
            <a:r>
              <a:rPr kumimoji="0" lang="en-US" sz="14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These tend to be dominant beliefs in the society about teachers and their work. As such, they constitute a body of </a:t>
            </a:r>
            <a:r>
              <a:rPr kumimoji="0" lang="en-US" sz="1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myths</a:t>
            </a:r>
            <a:r>
              <a:rPr kumimoji="0" lang="en-US" sz="14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sz="1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metaphors</a:t>
            </a:r>
            <a:r>
              <a:rPr kumimoji="0" lang="en-US" sz="14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with which a person who is </a:t>
            </a:r>
            <a:r>
              <a:rPr kumimoji="0" lang="en-US" sz="14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becoming teacher</a:t>
            </a:r>
            <a:r>
              <a:rPr kumimoji="0" lang="en-US" sz="14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must struggle. </a:t>
            </a:r>
          </a:p>
          <a:p>
            <a:pPr>
              <a:buNone/>
              <a:tabLst>
                <a:tab pos="228600" algn="l"/>
              </a:tabLst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371600"/>
            <a:ext cx="4724400" cy="4953000"/>
          </a:xfrm>
          <a:solidFill>
            <a:srgbClr val="FFE69F"/>
          </a:solidFill>
          <a:ln w="28575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Primary System</a:t>
            </a:r>
          </a:p>
          <a:p>
            <a:pPr>
              <a:buNone/>
            </a:pPr>
            <a:r>
              <a:rPr lang="en-US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0">
              <a:buNone/>
            </a:pPr>
            <a:r>
              <a:rPr lang="en-US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1838 - Negro Education Grant;  </a:t>
            </a:r>
            <a:r>
              <a:rPr lang="en-US" sz="16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Mico</a:t>
            </a:r>
            <a:r>
              <a:rPr lang="en-US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Charity</a:t>
            </a:r>
          </a:p>
          <a:p>
            <a:pPr lvl="0">
              <a:buNone/>
            </a:pPr>
            <a:endParaRPr lang="en-US" sz="160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‘Elementary’ education –  (not ‘primary’). There were Denominational and State elementary schools </a:t>
            </a:r>
          </a:p>
          <a:p>
            <a:pPr lvl="0">
              <a:buNone/>
            </a:pPr>
            <a:endParaRPr lang="en-US" sz="160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5A86B866-5505-4FA4-9AE1-40E7D8FFC891}" type="datetime1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914400"/>
            <a:ext cx="4038600" cy="369332"/>
          </a:xfrm>
          <a:prstGeom prst="rect">
            <a:avLst/>
          </a:prstGeom>
          <a:solidFill>
            <a:srgbClr val="F7F5D5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Functionalism</a:t>
            </a:r>
            <a:endParaRPr lang="en-US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914400"/>
            <a:ext cx="4724400" cy="369332"/>
          </a:xfrm>
          <a:prstGeom prst="rect">
            <a:avLst/>
          </a:prstGeom>
          <a:solidFill>
            <a:srgbClr val="FFE69F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Historical Context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657600"/>
            <a:ext cx="4267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en-US" sz="1400" b="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Who becomes an elementary school teacher?</a:t>
            </a:r>
          </a:p>
          <a:p>
            <a:pPr>
              <a:buNone/>
            </a:pPr>
            <a:r>
              <a:rPr lang="en-US" sz="1400" b="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1600" b="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Functionalist Explanations</a:t>
            </a:r>
            <a:r>
              <a:rPr lang="en-US" sz="1600" b="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: Social order, teaching as </a:t>
            </a:r>
            <a:r>
              <a:rPr lang="en-US" sz="1600" b="0" u="sng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‘rescuing’ and ‘civilizing’ in itself</a:t>
            </a:r>
            <a:r>
              <a:rPr lang="en-US" sz="1600" b="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; teaching as its own reward; for the good of children; a means of social mobility</a:t>
            </a:r>
          </a:p>
          <a:p>
            <a:pPr lvl="0">
              <a:buNone/>
            </a:pPr>
            <a:endParaRPr lang="en-US" sz="1600" b="0" i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1600" b="0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Marxist Explanations</a:t>
            </a:r>
            <a:r>
              <a:rPr lang="en-US" sz="1600" b="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: Need to Anglicize the colony; the ‘</a:t>
            </a:r>
            <a:r>
              <a:rPr lang="en-US" sz="1600" b="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missionary’ ideology </a:t>
            </a:r>
            <a:r>
              <a:rPr lang="en-US" sz="1600" b="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served the elites; </a:t>
            </a:r>
            <a:r>
              <a:rPr lang="en-US" sz="1600" b="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‘false consciousness</a:t>
            </a:r>
            <a:r>
              <a:rPr lang="en-US" sz="1600" b="0" dirty="0" smtClean="0">
                <a:ln>
                  <a:solidFill>
                    <a:srgbClr val="996633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1" y="2743200"/>
            <a:ext cx="8305800" cy="230832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Statement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“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education system in Trinidad &amp; Tobago can be improved by paying more attention to the professional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development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 teachers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i="1" dirty="0">
              <a:solidFill>
                <a:srgbClr val="3333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Activity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How might YOU as an adherent of a particular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sociological perspective respond to such a statement?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1752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Sociology Workshop</a:t>
            </a:r>
            <a:endParaRPr lang="en-US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66FF617F-0265-4E86-A3F3-65C89B4CC8AE}" type="datetime1">
              <a:rPr lang="en-US"/>
              <a:pPr/>
              <a:t>10/3/2018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Week 1: Becoming Teacher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464425" cy="4191000"/>
          </a:xfr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Sociological Perspectives</a:t>
            </a:r>
          </a:p>
          <a:p>
            <a:pPr algn="ctr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MACRO-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SOCIOLOGY</a:t>
            </a: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rot="10800000" flipV="1">
            <a:off x="2057400" y="2743200"/>
            <a:ext cx="2133600" cy="30480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191000" y="2743200"/>
            <a:ext cx="2362200" cy="30480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838200" y="3124200"/>
            <a:ext cx="2286000" cy="40011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n>
                  <a:solidFill>
                    <a:srgbClr val="996633"/>
                  </a:solidFill>
                </a:ln>
                <a:latin typeface="Arial" pitchFamily="34" charset="0"/>
                <a:cs typeface="Arial" pitchFamily="34" charset="0"/>
              </a:rPr>
              <a:t>Functionalism</a:t>
            </a:r>
            <a:endParaRPr lang="en-US" sz="2000" b="0" dirty="0">
              <a:ln>
                <a:solidFill>
                  <a:srgbClr val="996633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3124200"/>
            <a:ext cx="3200400" cy="40011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n>
                  <a:solidFill>
                    <a:srgbClr val="996633"/>
                  </a:solidFill>
                </a:ln>
                <a:latin typeface="Arial" pitchFamily="34" charset="0"/>
                <a:cs typeface="Arial" pitchFamily="34" charset="0"/>
              </a:rPr>
              <a:t>Conflict Theory/ Marxism</a:t>
            </a:r>
            <a:endParaRPr lang="en-US" sz="2000" b="0" dirty="0">
              <a:ln>
                <a:solidFill>
                  <a:srgbClr val="996633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5600" y="39624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n>
                  <a:solidFill>
                    <a:srgbClr val="996633"/>
                  </a:solidFill>
                </a:ln>
                <a:latin typeface="Arial" pitchFamily="34" charset="0"/>
                <a:cs typeface="Arial" pitchFamily="34" charset="0"/>
              </a:rPr>
              <a:t>MICRO-SOCIOLOGY</a:t>
            </a:r>
            <a:endParaRPr lang="en-US" sz="2000" dirty="0">
              <a:ln>
                <a:solidFill>
                  <a:srgbClr val="996633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rot="5400000">
            <a:off x="4039394" y="4495006"/>
            <a:ext cx="304800" cy="1588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590800" y="4953000"/>
            <a:ext cx="3505200" cy="70788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err="1" smtClean="0">
                <a:ln>
                  <a:solidFill>
                    <a:srgbClr val="996633"/>
                  </a:solidFill>
                </a:ln>
                <a:latin typeface="Arial" pitchFamily="34" charset="0"/>
                <a:cs typeface="Arial" pitchFamily="34" charset="0"/>
              </a:rPr>
              <a:t>Interactionist</a:t>
            </a:r>
            <a:r>
              <a:rPr lang="en-US" sz="2000" b="0" dirty="0" smtClean="0">
                <a:ln>
                  <a:solidFill>
                    <a:srgbClr val="996633"/>
                  </a:solidFill>
                </a:ln>
                <a:latin typeface="Arial" pitchFamily="34" charset="0"/>
                <a:cs typeface="Arial" pitchFamily="34" charset="0"/>
              </a:rPr>
              <a:t> / </a:t>
            </a:r>
            <a:r>
              <a:rPr lang="en-US" sz="2000" b="0" dirty="0" smtClean="0">
                <a:ln>
                  <a:solidFill>
                    <a:srgbClr val="996633"/>
                  </a:solidFill>
                </a:ln>
                <a:latin typeface="Arial" pitchFamily="34" charset="0"/>
                <a:cs typeface="Arial" pitchFamily="34" charset="0"/>
              </a:rPr>
              <a:t>Interpretive Theory</a:t>
            </a:r>
            <a:endParaRPr lang="en-US" sz="2000" b="0" dirty="0">
              <a:ln>
                <a:solidFill>
                  <a:srgbClr val="996633"/>
                </a:solidFill>
              </a:ln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19400"/>
            <a:ext cx="6324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MACRO-SOCIOLOGY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402D77AF-8A42-4BB9-A889-D29DA0B91079}" type="datetime1">
              <a:rPr lang="en-US" smtClean="0"/>
              <a:pPr/>
              <a:t>10/3/2018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C7173774-D7F6-4A3C-9B28-FAC9CF4D1DAE}" type="datetime1">
              <a:rPr lang="en-US"/>
              <a:pPr/>
              <a:t>10/3/2018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FUNCTIONALISM</a:t>
            </a:r>
            <a:endParaRPr lang="en-US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4492625"/>
          </a:xfr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Oldest perspective in Sociology. Focus on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order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stability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society.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Views society as a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system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(the social system) with parts (e.g.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social institutions)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each part has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 role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play to keep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balance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equilibrium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society is held together by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consensus 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relationships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between the ‘parts’ of the system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explain social life, social structure – e..g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roles, the distribution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power, wealth, prestige, education, etc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5C6F70BF-B557-493D-A6BD-182A3AECDF9D}" type="datetime1">
              <a:rPr lang="en-US" smtClean="0"/>
              <a:pPr/>
              <a:t>10/3/2018</a:t>
            </a:fld>
            <a:endParaRPr lang="en-US"/>
          </a:p>
        </p:txBody>
      </p:sp>
      <p:pic>
        <p:nvPicPr>
          <p:cNvPr id="46082" name="Picture 2" descr="See the source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066800"/>
            <a:ext cx="6400800" cy="4724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3000" y="1066800"/>
            <a:ext cx="6477000" cy="954107"/>
          </a:xfrm>
          <a:prstGeom prst="rect">
            <a:avLst/>
          </a:prstGeom>
          <a:solidFill>
            <a:srgbClr val="E0ECF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View of Society from a Functionalist Perspective</a:t>
            </a:r>
            <a:endParaRPr lang="en-US" sz="28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FUNCTIONALISM cont’d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616825" cy="4191000"/>
          </a:xfrm>
        </p:spPr>
        <p:txBody>
          <a:bodyPr/>
          <a:lstStyle/>
          <a:p>
            <a:pPr>
              <a:buNone/>
            </a:pPr>
            <a:r>
              <a:rPr lang="en-US" sz="2400" i="1" u="sng" dirty="0" smtClean="0">
                <a:latin typeface="Arial" pitchFamily="34" charset="0"/>
                <a:cs typeface="Arial" pitchFamily="34" charset="0"/>
              </a:rPr>
              <a:t>Philosophy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Positivism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Reality is ‘out there’ and can be measured and empirically verified; objective, neutral, orderly, systematic</a:t>
            </a:r>
          </a:p>
          <a:p>
            <a:pPr>
              <a:buNone/>
            </a:pPr>
            <a:endParaRPr lang="en-US" sz="24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Paradigm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the scientific method, quantitative research methods, surveys, and quasi-experimental designs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200E13EF-78DE-46E4-982F-5990D43DA4FD}" type="datetime1">
              <a:rPr lang="en-US" smtClean="0"/>
              <a:pPr/>
              <a:t>10/3/2018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6324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Conflict Theory /Marxism</a:t>
            </a:r>
            <a:endParaRPr lang="en-US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038600"/>
          </a:xfrm>
          <a:solidFill>
            <a:srgbClr val="E0ECF4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>The society is shaped by </a:t>
            </a:r>
            <a:r>
              <a:rPr lang="en-US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Conflict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Contradiction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which emanate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from the </a:t>
            </a:r>
            <a:r>
              <a:rPr lang="en-US" sz="3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substructure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(economy) in </a:t>
            </a:r>
            <a:r>
              <a:rPr lang="en-US" sz="3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capitalist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society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materialist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view of social relations, of society.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>
                <a:latin typeface="Arial" pitchFamily="34" charset="0"/>
                <a:cs typeface="Arial" pitchFamily="34" charset="0"/>
              </a:rPr>
              <a:t> 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200E13EF-78DE-46E4-982F-5990D43DA4FD}" type="datetime1">
              <a:rPr lang="en-US" smtClean="0"/>
              <a:pPr/>
              <a:t>10/3/2018</a:t>
            </a:fld>
            <a:endParaRPr lang="en-US"/>
          </a:p>
        </p:txBody>
      </p:sp>
      <p:pic>
        <p:nvPicPr>
          <p:cNvPr id="5" name="Picture 2" descr="See the source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295400"/>
            <a:ext cx="39624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6324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Conflict Theory /Marxism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3429000" cy="4191000"/>
          </a:xfrm>
          <a:solidFill>
            <a:srgbClr val="E0ECF4"/>
          </a:solidFill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social relationships arising from the base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(substructure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are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legitimised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strengthened by the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superstructure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superstructure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(other 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social institutions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reflect the ideas and status of the wealthy – the elites. 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This sets the scene for social class oppression and domination.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200E13EF-78DE-46E4-982F-5990D43DA4FD}" type="datetime1">
              <a:rPr lang="en-US" smtClean="0"/>
              <a:pPr/>
              <a:t>10/3/2018</a:t>
            </a:fld>
            <a:endParaRPr lang="en-US" dirty="0"/>
          </a:p>
        </p:txBody>
      </p:sp>
      <p:pic>
        <p:nvPicPr>
          <p:cNvPr id="5" name="Picture 2" descr="Image result for diagrams, interactionist sociological perspectiv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676400"/>
            <a:ext cx="4572000" cy="4156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Conflict Theory /Marxism cont’d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69225" cy="4191000"/>
          </a:xfrm>
        </p:spPr>
        <p:txBody>
          <a:bodyPr/>
          <a:lstStyle/>
          <a:p>
            <a:pPr lvl="0">
              <a:buNone/>
            </a:pPr>
            <a:r>
              <a:rPr lang="en-US" sz="2000" i="1" u="sng" dirty="0" smtClean="0">
                <a:latin typeface="Arial" pitchFamily="34" charset="0"/>
                <a:cs typeface="Arial" pitchFamily="34" charset="0"/>
              </a:rPr>
              <a:t>Philosophy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Dialectical Materialism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(Reality is about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change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dominant ideas in every age struggle with new ideas which are gradually supplanted transforming the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economic base).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Reality is organized according to the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social relations of production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 it is not neutral. The order is one of social control.</a:t>
            </a:r>
          </a:p>
          <a:p>
            <a:pPr>
              <a:buNone/>
            </a:pPr>
            <a:endParaRPr lang="en-US" sz="2000" i="1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i="1" u="sng" dirty="0" smtClean="0">
                <a:latin typeface="Arial" pitchFamily="34" charset="0"/>
                <a:cs typeface="Arial" pitchFamily="34" charset="0"/>
              </a:rPr>
              <a:t>Paradigm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analysis of historical documents, surveys, both quantitative and qualitative analysis. Any problem or issue is examined in relation to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power, oppression, inequality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etc. It is not neutral in what it seeks to investigate.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200E13EF-78DE-46E4-982F-5990D43DA4FD}" type="datetime1">
              <a:rPr lang="en-US" smtClean="0"/>
              <a:pPr/>
              <a:t>10/3/2018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781</Words>
  <Application>Microsoft Office PowerPoint</Application>
  <PresentationFormat>On-screen Show (4:3)</PresentationFormat>
  <Paragraphs>106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Sociology #3</vt:lpstr>
      <vt:lpstr>Week 1: Becoming Teacher</vt:lpstr>
      <vt:lpstr>MACRO-SOCIOLOGY</vt:lpstr>
      <vt:lpstr>FUNCTIONALISM</vt:lpstr>
      <vt:lpstr>Slide 5</vt:lpstr>
      <vt:lpstr>FUNCTIONALISM cont’d</vt:lpstr>
      <vt:lpstr>Conflict Theory /Marxism</vt:lpstr>
      <vt:lpstr>Conflict Theory /Marxism</vt:lpstr>
      <vt:lpstr>Conflict Theory /Marxism cont’d</vt:lpstr>
      <vt:lpstr>MICRO-SOCIOLOGY</vt:lpstr>
      <vt:lpstr>INTERPRETIVE/ INTERACTIONIST PERSPECTIVE –</vt:lpstr>
      <vt:lpstr>The Sociological Perspectives</vt:lpstr>
      <vt:lpstr>Becoming Teacher – Teaching and Teachers’ Lives through the Sociological Perspectives</vt:lpstr>
      <vt:lpstr>Sociological Perspectives &amp; Teaching/ Teachers’ Lives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#3</dc:title>
  <dc:creator>MCMW Island</dc:creator>
  <cp:lastModifiedBy>MCMW Island</cp:lastModifiedBy>
  <cp:revision>4</cp:revision>
  <dcterms:created xsi:type="dcterms:W3CDTF">2018-08-11T19:09:05Z</dcterms:created>
  <dcterms:modified xsi:type="dcterms:W3CDTF">2018-10-03T17:42:59Z</dcterms:modified>
</cp:coreProperties>
</file>