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1"/>
  </p:sldMasterIdLst>
  <p:notesMasterIdLst>
    <p:notesMasterId r:id="rId16"/>
  </p:notesMasterIdLst>
  <p:sldIdLst>
    <p:sldId id="256" r:id="rId2"/>
    <p:sldId id="266" r:id="rId3"/>
    <p:sldId id="268" r:id="rId4"/>
    <p:sldId id="259" r:id="rId5"/>
    <p:sldId id="260" r:id="rId6"/>
    <p:sldId id="270" r:id="rId7"/>
    <p:sldId id="271" r:id="rId8"/>
    <p:sldId id="262" r:id="rId9"/>
    <p:sldId id="261" r:id="rId10"/>
    <p:sldId id="263" r:id="rId11"/>
    <p:sldId id="265" r:id="rId12"/>
    <p:sldId id="269" r:id="rId13"/>
    <p:sldId id="264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98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8ABEE-7FC5-48B6-A3CC-43A3B0D469A7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B63C2-85C5-4B3C-84BE-A37D3A41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42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Speech act theory is not connected to script formulation, except in</a:t>
            </a:r>
            <a:r>
              <a:rPr lang="en-US" baseline="0" dirty="0"/>
              <a:t> so far as scripts may be built up using particular speech acts.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B63C2-85C5-4B3C-84BE-A37D3A4102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8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the link to </a:t>
            </a:r>
            <a:r>
              <a:rPr lang="en-US" dirty="0" err="1"/>
              <a:t>Jaworoska’s</a:t>
            </a:r>
            <a:r>
              <a:rPr lang="en-US" dirty="0"/>
              <a:t> page for an explanation for the terms.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B63C2-85C5-4B3C-84BE-A37D3A4102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2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T" dirty="0"/>
              <a:t>This is an example of an assertive.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B63C2-85C5-4B3C-84BE-A37D3A4102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Welcoming speech will probably be </a:t>
            </a:r>
            <a:r>
              <a:rPr lang="en-US" b="1" dirty="0" err="1">
                <a:solidFill>
                  <a:srgbClr val="0070C0"/>
                </a:solidFill>
              </a:rPr>
              <a:t>assertives</a:t>
            </a:r>
            <a:r>
              <a:rPr lang="en-US" b="1" dirty="0">
                <a:solidFill>
                  <a:srgbClr val="0070C0"/>
                </a:solidFill>
              </a:rPr>
              <a:t> and</a:t>
            </a:r>
            <a:r>
              <a:rPr lang="en-US" b="1" baseline="0" dirty="0">
                <a:solidFill>
                  <a:srgbClr val="0070C0"/>
                </a:solidFill>
              </a:rPr>
              <a:t> </a:t>
            </a:r>
            <a:r>
              <a:rPr lang="en-US" b="1" baseline="0" dirty="0" err="1">
                <a:solidFill>
                  <a:srgbClr val="0070C0"/>
                </a:solidFill>
              </a:rPr>
              <a:t>emotives</a:t>
            </a:r>
            <a:endParaRPr lang="en-US" b="1" baseline="0" dirty="0">
              <a:solidFill>
                <a:srgbClr val="0070C0"/>
              </a:solidFill>
            </a:endParaRPr>
          </a:p>
          <a:p>
            <a:r>
              <a:rPr lang="en-US" b="1" baseline="0" dirty="0">
                <a:solidFill>
                  <a:srgbClr val="0070C0"/>
                </a:solidFill>
              </a:rPr>
              <a:t>Convincing others typically uses </a:t>
            </a:r>
            <a:r>
              <a:rPr lang="en-US" b="1" baseline="0" dirty="0" err="1">
                <a:solidFill>
                  <a:srgbClr val="0070C0"/>
                </a:solidFill>
              </a:rPr>
              <a:t>assertives</a:t>
            </a:r>
            <a:r>
              <a:rPr lang="en-US" b="1" baseline="0" dirty="0">
                <a:solidFill>
                  <a:srgbClr val="0070C0"/>
                </a:solidFill>
              </a:rPr>
              <a:t>, as the speaker asserts things about ‘reality’.</a:t>
            </a:r>
          </a:p>
          <a:p>
            <a:r>
              <a:rPr lang="en-US" b="1" baseline="0" dirty="0">
                <a:solidFill>
                  <a:srgbClr val="0070C0"/>
                </a:solidFill>
              </a:rPr>
              <a:t>Education is </a:t>
            </a:r>
            <a:r>
              <a:rPr lang="en-US" b="1" baseline="0" dirty="0" err="1">
                <a:solidFill>
                  <a:srgbClr val="0070C0"/>
                </a:solidFill>
              </a:rPr>
              <a:t>comodified</a:t>
            </a:r>
            <a:r>
              <a:rPr lang="en-US" b="1" baseline="0" dirty="0">
                <a:solidFill>
                  <a:srgbClr val="0070C0"/>
                </a:solidFill>
              </a:rPr>
              <a:t> primarily through </a:t>
            </a:r>
            <a:r>
              <a:rPr lang="en-US" b="1" baseline="0" dirty="0" err="1">
                <a:solidFill>
                  <a:srgbClr val="0070C0"/>
                </a:solidFill>
              </a:rPr>
              <a:t>assertives</a:t>
            </a:r>
            <a:r>
              <a:rPr lang="en-US" b="1" baseline="0" dirty="0">
                <a:solidFill>
                  <a:srgbClr val="0070C0"/>
                </a:solidFill>
              </a:rPr>
              <a:t> and  </a:t>
            </a:r>
            <a:r>
              <a:rPr lang="en-US" b="1" baseline="0" dirty="0" err="1">
                <a:solidFill>
                  <a:srgbClr val="0070C0"/>
                </a:solidFill>
              </a:rPr>
              <a:t>commissives</a:t>
            </a:r>
            <a:r>
              <a:rPr lang="en-US" b="1" baseline="0" dirty="0">
                <a:solidFill>
                  <a:srgbClr val="0070C0"/>
                </a:solidFill>
              </a:rPr>
              <a:t>. For example, certification is equated with education and promises are made about people’s ability to climb the career ladder if they have particular (tradable) skills.</a:t>
            </a: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B63C2-85C5-4B3C-84BE-A37D3A4102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7CE93FD-0299-7B40-BDE0-5AE0D302267A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4E674F8-27E3-D440-A8C8-CC5EF508FF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  <p:sldLayoutId id="2147483921" r:id="rId17"/>
    <p:sldLayoutId id="2147483922" r:id="rId18"/>
    <p:sldLayoutId id="2147483923" r:id="rId19"/>
    <p:sldLayoutId id="214748392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CFX0wz86bM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pikipbojonegoro3c.wordpress.com/2013/05/17/speech-act-theoryby-joanna-jaworowska&#183;-what-is-a/comment-page-1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Speech Act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Krishna Seunarinesingh</a:t>
            </a:r>
          </a:p>
        </p:txBody>
      </p:sp>
    </p:spTree>
    <p:extLst>
      <p:ext uri="{BB962C8B-B14F-4D97-AF65-F5344CB8AC3E}">
        <p14:creationId xmlns:p14="http://schemas.microsoft.com/office/powerpoint/2010/main" val="2000458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Acts &amp; Caring Discourse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why do the students have such a positive attitude to school and teachers, though they are at a low performing school? </a:t>
            </a:r>
            <a:r>
              <a:rPr lang="en-US" dirty="0">
                <a:highlight>
                  <a:srgbClr val="FFFF00"/>
                </a:highlight>
              </a:rPr>
              <a:t>What speech act/s are they responding to?</a:t>
            </a:r>
          </a:p>
          <a:p>
            <a:r>
              <a:rPr lang="en-US" dirty="0"/>
              <a:t>If I use speech act theory, it provides me with an explanatory framework for understanding how students have come to RECEIVE a specific set of messages about themselves, schooling, and their teachers.</a:t>
            </a:r>
          </a:p>
          <a:p>
            <a:r>
              <a:rPr lang="en-US" dirty="0"/>
              <a:t>What are these messages that the children received when the teacher called them blackhead chicken?</a:t>
            </a:r>
          </a:p>
        </p:txBody>
      </p:sp>
    </p:spTree>
    <p:extLst>
      <p:ext uri="{BB962C8B-B14F-4D97-AF65-F5344CB8AC3E}">
        <p14:creationId xmlns:p14="http://schemas.microsoft.com/office/powerpoint/2010/main" val="387622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764993" cy="4368800"/>
          </a:xfrm>
        </p:spPr>
        <p:txBody>
          <a:bodyPr>
            <a:noAutofit/>
          </a:bodyPr>
          <a:lstStyle/>
          <a:p>
            <a:r>
              <a:rPr lang="en-US" sz="2400" dirty="0"/>
              <a:t>What speech acts are most prevalent in your classrooms?</a:t>
            </a:r>
          </a:p>
          <a:p>
            <a:r>
              <a:rPr lang="en-US" sz="2400" dirty="0"/>
              <a:t>When staff meets in your school, what are the predominant speech acts in use? How do these affect </a:t>
            </a:r>
            <a:r>
              <a:rPr lang="en-US" sz="2400" dirty="0">
                <a:solidFill>
                  <a:srgbClr val="FF0000"/>
                </a:solidFill>
              </a:rPr>
              <a:t>the tone </a:t>
            </a:r>
            <a:r>
              <a:rPr lang="en-US" sz="2400" dirty="0"/>
              <a:t>of  meetings?</a:t>
            </a:r>
          </a:p>
          <a:p>
            <a:r>
              <a:rPr lang="en-US" sz="2400" dirty="0"/>
              <a:t>If your school is extremely efficient at what it does, and has an excellent reputation, which speech acts do you find used relatively rarely? </a:t>
            </a:r>
          </a:p>
        </p:txBody>
      </p:sp>
    </p:spTree>
    <p:extLst>
      <p:ext uri="{BB962C8B-B14F-4D97-AF65-F5344CB8AC3E}">
        <p14:creationId xmlns:p14="http://schemas.microsoft.com/office/powerpoint/2010/main" val="413719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speech acts are both language in use (little d discourse), as well as big D discourse, can you figure out what speech acts people tend to use when they want to </a:t>
            </a:r>
          </a:p>
          <a:p>
            <a:r>
              <a:rPr lang="en-US" dirty="0"/>
              <a:t>Make others feel welcome and included?</a:t>
            </a:r>
          </a:p>
          <a:p>
            <a:r>
              <a:rPr lang="en-US" dirty="0"/>
              <a:t>Convince others that the education system is built to promote human development, equity, etc.?</a:t>
            </a:r>
          </a:p>
          <a:p>
            <a:r>
              <a:rPr lang="en-US" dirty="0"/>
              <a:t>Commodify education and make skills tradable?</a:t>
            </a:r>
          </a:p>
          <a:p>
            <a:r>
              <a:rPr lang="en-US" dirty="0"/>
              <a:t>Answers are in the slide notes below.</a:t>
            </a:r>
          </a:p>
        </p:txBody>
      </p:sp>
    </p:spTree>
    <p:extLst>
      <p:ext uri="{BB962C8B-B14F-4D97-AF65-F5344CB8AC3E}">
        <p14:creationId xmlns:p14="http://schemas.microsoft.com/office/powerpoint/2010/main" val="1651679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Speech acts are utterances that have both an </a:t>
            </a:r>
            <a:r>
              <a:rPr lang="en-US" sz="2800" dirty="0">
                <a:solidFill>
                  <a:srgbClr val="FF0000"/>
                </a:solidFill>
              </a:rPr>
              <a:t>INTENTION</a:t>
            </a:r>
            <a:r>
              <a:rPr lang="en-US" sz="2800" dirty="0"/>
              <a:t> and an </a:t>
            </a:r>
            <a:r>
              <a:rPr lang="en-US" sz="2800" dirty="0">
                <a:solidFill>
                  <a:srgbClr val="FF0000"/>
                </a:solidFill>
              </a:rPr>
              <a:t>EFFECT</a:t>
            </a:r>
            <a:endParaRPr lang="en-US" sz="2800" dirty="0"/>
          </a:p>
          <a:p>
            <a:r>
              <a:rPr lang="en-US" sz="2800" dirty="0"/>
              <a:t>There are 5 major speech acts, as proposed by John Searle</a:t>
            </a:r>
          </a:p>
          <a:p>
            <a:r>
              <a:rPr lang="en-US" sz="2800" dirty="0"/>
              <a:t>Speech acts enable us to comment on our realities, and attempt to control/shape our world.</a:t>
            </a:r>
          </a:p>
        </p:txBody>
      </p:sp>
    </p:spTree>
    <p:extLst>
      <p:ext uri="{BB962C8B-B14F-4D97-AF65-F5344CB8AC3E}">
        <p14:creationId xmlns:p14="http://schemas.microsoft.com/office/powerpoint/2010/main" val="2739359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Edwards, D. (1994). Script formulations. An analysis of event descriptions in conversation. </a:t>
            </a:r>
            <a:r>
              <a:rPr lang="en-US" i="1" dirty="0"/>
              <a:t>Journal of Language and Social Psychology, 13, </a:t>
            </a:r>
            <a:r>
              <a:rPr lang="en-US" dirty="0"/>
              <a:t>211-247. [available using a Google search]</a:t>
            </a:r>
          </a:p>
          <a:p>
            <a:r>
              <a:rPr lang="en-GB" dirty="0"/>
              <a:t>Searle, J.R. (1969). </a:t>
            </a:r>
            <a:r>
              <a:rPr lang="en-GB" i="1" dirty="0"/>
              <a:t>Speech Acts. An essay in the philosophy of language. </a:t>
            </a:r>
            <a:r>
              <a:rPr lang="en-GB" dirty="0"/>
              <a:t>Cambridge: Cambridge University Press. [available from Main Library]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90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Today’s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Speech Act Theory (Searle)</a:t>
            </a:r>
          </a:p>
        </p:txBody>
      </p:sp>
    </p:spTree>
    <p:extLst>
      <p:ext uri="{BB962C8B-B14F-4D97-AF65-F5344CB8AC3E}">
        <p14:creationId xmlns:p14="http://schemas.microsoft.com/office/powerpoint/2010/main" val="33869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Gee (1976) speaks about big D discourse and little d discourse</a:t>
            </a:r>
          </a:p>
          <a:p>
            <a:r>
              <a:rPr lang="en-US" dirty="0"/>
              <a:t>Big D refers to language + other nonlinguistic elements, which can help people perform an identity, and get things done in the social world. It also shapes how we think about and do things.</a:t>
            </a:r>
          </a:p>
          <a:p>
            <a:r>
              <a:rPr lang="en-US" dirty="0"/>
              <a:t>Little d discourse is language in interaction, such as conversation between people.</a:t>
            </a:r>
          </a:p>
        </p:txBody>
      </p:sp>
    </p:spTree>
    <p:extLst>
      <p:ext uri="{BB962C8B-B14F-4D97-AF65-F5344CB8AC3E}">
        <p14:creationId xmlns:p14="http://schemas.microsoft.com/office/powerpoint/2010/main" val="214935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Language in Use:</a:t>
            </a:r>
            <a:br>
              <a:rPr lang="en-US" dirty="0"/>
            </a:br>
            <a:r>
              <a:rPr lang="en-US" dirty="0">
                <a:hlinkClick r:id="rId3"/>
              </a:rPr>
              <a:t>Speech Act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J.L. Austin (1962) proposed that we do things with words</a:t>
            </a:r>
          </a:p>
          <a:p>
            <a:r>
              <a:rPr lang="en-US" dirty="0"/>
              <a:t> John Searle, his student, elaborated his ideas into a formal theory of speech acts.</a:t>
            </a:r>
          </a:p>
          <a:p>
            <a:r>
              <a:rPr lang="en-US" dirty="0"/>
              <a:t>He proposed FIVE major speech acts, which he said we use to transact everyday business&gt;&gt;&gt;&gt;&gt;&gt;</a:t>
            </a:r>
          </a:p>
        </p:txBody>
      </p:sp>
    </p:spTree>
    <p:extLst>
      <p:ext uri="{BB962C8B-B14F-4D97-AF65-F5344CB8AC3E}">
        <p14:creationId xmlns:p14="http://schemas.microsoft.com/office/powerpoint/2010/main" val="287969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Searle’s Speech 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Assertives</a:t>
            </a:r>
            <a:r>
              <a:rPr lang="en-US" dirty="0"/>
              <a:t> [taken to be true]</a:t>
            </a:r>
          </a:p>
          <a:p>
            <a:r>
              <a:rPr lang="en-US" dirty="0" err="1"/>
              <a:t>Commissives</a:t>
            </a:r>
            <a:r>
              <a:rPr lang="en-US" dirty="0"/>
              <a:t> [promises]</a:t>
            </a:r>
          </a:p>
          <a:p>
            <a:r>
              <a:rPr lang="en-US" dirty="0"/>
              <a:t>Declaratives [</a:t>
            </a:r>
            <a:r>
              <a:rPr lang="en-US" dirty="0" err="1"/>
              <a:t>performatives</a:t>
            </a:r>
            <a:r>
              <a:rPr lang="en-US" dirty="0"/>
              <a:t>]</a:t>
            </a:r>
          </a:p>
          <a:p>
            <a:r>
              <a:rPr lang="en-US" dirty="0"/>
              <a:t>Directives [imperatives]</a:t>
            </a:r>
          </a:p>
          <a:p>
            <a:r>
              <a:rPr lang="en-US" dirty="0" err="1"/>
              <a:t>Expressives</a:t>
            </a:r>
            <a:r>
              <a:rPr lang="en-US" dirty="0"/>
              <a:t> [</a:t>
            </a:r>
            <a:r>
              <a:rPr lang="en-US" dirty="0" err="1"/>
              <a:t>emotives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Jaworowska’s (n.d.) explanation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9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F1CA7-3DEE-4869-A663-59FBF4290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/>
              <a:t>EXPLANATION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11314C-8E25-488C-988B-C770B9201A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986717"/>
              </p:ext>
            </p:extLst>
          </p:nvPr>
        </p:nvGraphicFramePr>
        <p:xfrm>
          <a:off x="410128" y="1398104"/>
          <a:ext cx="75565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>
                  <a:extLst>
                    <a:ext uri="{9D8B030D-6E8A-4147-A177-3AD203B41FA5}">
                      <a16:colId xmlns:a16="http://schemas.microsoft.com/office/drawing/2014/main" val="3183841146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105121754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11057469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439744995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753086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T" sz="1400" dirty="0" err="1"/>
                        <a:t>Assertives</a:t>
                      </a:r>
                      <a:endParaRPr lang="en-T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1400" dirty="0" err="1"/>
                        <a:t>Commissives</a:t>
                      </a:r>
                      <a:endParaRPr lang="en-T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1400" dirty="0"/>
                        <a:t>Declaratives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1400" dirty="0"/>
                        <a:t>Directives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1400" dirty="0" err="1"/>
                        <a:t>Expressives</a:t>
                      </a:r>
                      <a:endParaRPr lang="en-T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8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T" sz="1100" dirty="0"/>
                        <a:t>Statements speakers make which express how they think things </a:t>
                      </a:r>
                      <a:r>
                        <a:rPr lang="en-TT" sz="1100" dirty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en-TT" sz="1100" dirty="0"/>
                        <a:t> in the world. For example, “The girls in this school </a:t>
                      </a:r>
                      <a:r>
                        <a:rPr lang="en-TT" sz="1100" dirty="0">
                          <a:highlight>
                            <a:srgbClr val="FFFF00"/>
                          </a:highlight>
                        </a:rPr>
                        <a:t>are</a:t>
                      </a:r>
                      <a:r>
                        <a:rPr lang="en-TT" sz="1100" dirty="0"/>
                        <a:t> angels. You can get them to do anything.” And, “My boss </a:t>
                      </a:r>
                      <a:r>
                        <a:rPr lang="en-TT" sz="1100" dirty="0">
                          <a:highlight>
                            <a:srgbClr val="FFFF00"/>
                          </a:highlight>
                        </a:rPr>
                        <a:t>is</a:t>
                      </a:r>
                      <a:r>
                        <a:rPr lang="en-TT" sz="1100" dirty="0"/>
                        <a:t> a complete hog. He could only see when other people running away, but not when he </a:t>
                      </a:r>
                      <a:r>
                        <a:rPr lang="en-TT" sz="1100" dirty="0" err="1"/>
                        <a:t>pardners</a:t>
                      </a:r>
                      <a:r>
                        <a:rPr lang="en-TT" sz="1100" dirty="0"/>
                        <a:t> doing it.”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1100" dirty="0"/>
                        <a:t>A </a:t>
                      </a:r>
                      <a:r>
                        <a:rPr lang="en-TT" sz="1100" dirty="0" err="1"/>
                        <a:t>commissive</a:t>
                      </a:r>
                      <a:r>
                        <a:rPr lang="en-TT" sz="1100" dirty="0"/>
                        <a:t> is a </a:t>
                      </a:r>
                      <a:r>
                        <a:rPr lang="en-TT" sz="1100" b="1" dirty="0">
                          <a:solidFill>
                            <a:srgbClr val="FF0000"/>
                          </a:solidFill>
                        </a:rPr>
                        <a:t>promise. </a:t>
                      </a:r>
                      <a:r>
                        <a:rPr lang="en-TT" sz="1100" dirty="0"/>
                        <a:t>The speaker commits him/herself to doing something. “If you apply yourself to the work, and send me your SBA drafts, I will help you work things out. Don’t despair.” And, “There is no place for bullies and bullying at this school because I will personally deal with any complaint about a child being bullied.”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1100" dirty="0"/>
                        <a:t>Also known as performatives. Through use of these words, speakers bring something into reality, if the speakers have the authority to make the utterance. A priest says, “I now pronounce you…” The marriage comes into being because the priest is an authorized marriage officer. “You are suspended for x days.” The principal has the authority to bring the state of being suspended into being.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1100" dirty="0"/>
                        <a:t>These are orders or requests. Speakers use these to get other persons to do something. In an unruly class: “Settle down..3,2,1..”</a:t>
                      </a:r>
                    </a:p>
                    <a:p>
                      <a:r>
                        <a:rPr lang="en-TT" sz="1100" dirty="0"/>
                        <a:t>And, “Bring your PE uniform to school on Tuesdays when we have practical.”</a:t>
                      </a:r>
                    </a:p>
                    <a:p>
                      <a:r>
                        <a:rPr lang="en-TT" sz="1100" dirty="0"/>
                        <a:t>And, “Can you lend me your lecture notes for EDFA5500?”</a:t>
                      </a:r>
                    </a:p>
                    <a:p>
                      <a:endParaRPr lang="en-T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1100" dirty="0"/>
                        <a:t>Communicate how the speaker feels about things in the world.</a:t>
                      </a:r>
                    </a:p>
                    <a:p>
                      <a:endParaRPr lang="en-TT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742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6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1ECE-B443-4687-B58F-3DA79F6E3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/>
              <a:t>Application. For you to think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70049-200D-4105-951D-B94EA8AF8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/>
              <a:t>What’s interesting is this: what kinds of assertions do you typically make about your students, colleagues etc? what does these assertions says about the quality of your work environment?</a:t>
            </a:r>
          </a:p>
          <a:p>
            <a:r>
              <a:rPr lang="en-TT" dirty="0"/>
              <a:t>What kinds of </a:t>
            </a:r>
            <a:r>
              <a:rPr lang="en-TT" dirty="0" err="1"/>
              <a:t>expressives</a:t>
            </a:r>
            <a:r>
              <a:rPr lang="en-TT" dirty="0"/>
              <a:t> do you and your colleagues make about students, parents, and staff at your school?</a:t>
            </a:r>
          </a:p>
          <a:p>
            <a:r>
              <a:rPr lang="en-TT" dirty="0"/>
              <a:t>Do you find yourself ever having to make negative directives to students? How regularly do these happen? And, what does this say about your environment?</a:t>
            </a:r>
          </a:p>
          <a:p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98508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Speech Acts in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Make one statement (to yourself) you believe to be true about your students or school.</a:t>
            </a:r>
          </a:p>
          <a:p>
            <a:r>
              <a:rPr lang="en-US" sz="2800" dirty="0"/>
              <a:t>Which speech act is this? See answer in the slide note below.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664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Speech Acts Students Hear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look at the emotional atmosphere existing at several relatively low performing schools where teacher talk is apparently very important.</a:t>
            </a:r>
          </a:p>
          <a:p>
            <a:r>
              <a:rPr lang="en-US" dirty="0"/>
              <a:t>As we read the transcripts, look out for the speech acts students say their teachers use.</a:t>
            </a:r>
          </a:p>
          <a:p>
            <a:r>
              <a:rPr lang="en-US" dirty="0"/>
              <a:t>The transcripts are in “Language Foundations Outline and are labelled, “Blackhead chicken narrative.”</a:t>
            </a:r>
          </a:p>
        </p:txBody>
      </p:sp>
    </p:spTree>
    <p:extLst>
      <p:ext uri="{BB962C8B-B14F-4D97-AF65-F5344CB8AC3E}">
        <p14:creationId xmlns:p14="http://schemas.microsoft.com/office/powerpoint/2010/main" val="168473798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1222</TotalTime>
  <Words>1089</Words>
  <Application>Microsoft Office PowerPoint</Application>
  <PresentationFormat>On-screen Show (4:3)</PresentationFormat>
  <Paragraphs>74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Rockwell</vt:lpstr>
      <vt:lpstr>Wingdings</vt:lpstr>
      <vt:lpstr>Advantage</vt:lpstr>
      <vt:lpstr>Speech Act Theory</vt:lpstr>
      <vt:lpstr>Today’s Focus</vt:lpstr>
      <vt:lpstr>Reminder </vt:lpstr>
      <vt:lpstr>Language in Use: Speech Act Theory</vt:lpstr>
      <vt:lpstr>Searle’s Speech Acts</vt:lpstr>
      <vt:lpstr>EXPLANATION</vt:lpstr>
      <vt:lpstr>Application. For you to think about</vt:lpstr>
      <vt:lpstr>Speech Acts in use</vt:lpstr>
      <vt:lpstr>Speech Acts Students Hear</vt:lpstr>
      <vt:lpstr>Speech Acts &amp; Caring Discourse</vt:lpstr>
      <vt:lpstr>Application 2</vt:lpstr>
      <vt:lpstr>Application 3</vt:lpstr>
      <vt:lpstr>Summary </vt:lpstr>
      <vt:lpstr>References</vt:lpstr>
    </vt:vector>
  </TitlesOfParts>
  <Company>The University of the West Indies, St. Augustine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Krishna seunarinesingh</dc:creator>
  <cp:lastModifiedBy>krishna seunarinesingh</cp:lastModifiedBy>
  <cp:revision>27</cp:revision>
  <dcterms:created xsi:type="dcterms:W3CDTF">2013-07-29T01:40:19Z</dcterms:created>
  <dcterms:modified xsi:type="dcterms:W3CDTF">2018-08-06T22:49:37Z</dcterms:modified>
</cp:coreProperties>
</file>