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10" r:id="rId3"/>
    <p:sldId id="311" r:id="rId4"/>
    <p:sldId id="312" r:id="rId5"/>
    <p:sldId id="314" r:id="rId6"/>
    <p:sldId id="313" r:id="rId7"/>
    <p:sldId id="292" r:id="rId8"/>
    <p:sldId id="293" r:id="rId9"/>
    <p:sldId id="294" r:id="rId10"/>
    <p:sldId id="296" r:id="rId11"/>
    <p:sldId id="299" r:id="rId12"/>
    <p:sldId id="276" r:id="rId13"/>
    <p:sldId id="281" r:id="rId14"/>
    <p:sldId id="273" r:id="rId15"/>
    <p:sldId id="262" r:id="rId16"/>
    <p:sldId id="315" r:id="rId17"/>
    <p:sldId id="263" r:id="rId18"/>
    <p:sldId id="264" r:id="rId19"/>
    <p:sldId id="265" r:id="rId20"/>
    <p:sldId id="288" r:id="rId21"/>
    <p:sldId id="289" r:id="rId22"/>
    <p:sldId id="290" r:id="rId23"/>
    <p:sldId id="31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5226BF-D3C0-4491-AB1B-C0E9F2F0CA2D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27E2B-A2A8-4E0F-B0FB-D47ED096E4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oundations%20and%20issues/minions%20teamwork.mp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School </a:t>
            </a:r>
            <a:r>
              <a:rPr lang="en-US" dirty="0" smtClean="0">
                <a:hlinkClick r:id="rId2" action="ppaction://hlinkfile"/>
              </a:rPr>
              <a:t>Leadership </a:t>
            </a:r>
            <a:r>
              <a:rPr lang="en-US" dirty="0" smtClean="0"/>
              <a:t>and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114800"/>
            <a:ext cx="8610600" cy="1600200"/>
          </a:xfrm>
        </p:spPr>
        <p:txBody>
          <a:bodyPr/>
          <a:lstStyle/>
          <a:p>
            <a:pPr algn="ctr"/>
            <a:r>
              <a:rPr lang="en-US" dirty="0" smtClean="0"/>
              <a:t>Presented by</a:t>
            </a:r>
          </a:p>
          <a:p>
            <a:pPr algn="ctr"/>
            <a:r>
              <a:rPr lang="en-US" dirty="0" smtClean="0"/>
              <a:t>Dr. René Wihby</a:t>
            </a:r>
          </a:p>
          <a:p>
            <a:pPr algn="ctr"/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August 2018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Improving Instruction to enable teachers to teach at their best and students to learn at their utmost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quality of instruction. </a:t>
            </a:r>
          </a:p>
          <a:p>
            <a:r>
              <a:rPr lang="en-US" dirty="0" smtClean="0"/>
              <a:t>Research-based strategies- to improve teaching and learning (discussions about instructional approaches).</a:t>
            </a:r>
          </a:p>
          <a:p>
            <a:r>
              <a:rPr lang="en-US" dirty="0" smtClean="0"/>
              <a:t>A preference of many teachers to be left alone (The Wallace Foundation, 2012).</a:t>
            </a:r>
          </a:p>
          <a:p>
            <a:r>
              <a:rPr lang="en-US" dirty="0" smtClean="0"/>
              <a:t>Principals spend time in classrooms to evaluate instruction. Secondary schools-they ensure that someone who is qualified does so.</a:t>
            </a:r>
          </a:p>
          <a:p>
            <a:r>
              <a:rPr lang="en-US" dirty="0" smtClean="0"/>
              <a:t>Effective principals take advantage of the collaborative culture they work to create in their schools.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Manage people, data and processes to foster school improvement.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Darling-Hammond(2007), “the number one reason for teachers’ decisions about whether to stay in a school is the quality of administrative support — and it is the leader who must develop this organization” (p. 17).</a:t>
            </a:r>
          </a:p>
          <a:p>
            <a:r>
              <a:rPr lang="en-US" dirty="0" smtClean="0"/>
              <a:t>Effective principals make the best use of data, learning to ask useful questions of it and taking advantage of it for collaborative inquiry among teachers and helpful feedback to students (</a:t>
            </a:r>
            <a:r>
              <a:rPr lang="en-US" dirty="0" err="1" smtClean="0"/>
              <a:t>Portin</a:t>
            </a:r>
            <a:r>
              <a:rPr lang="en-US" dirty="0" smtClean="0"/>
              <a:t> et al., 2009).</a:t>
            </a:r>
          </a:p>
          <a:p>
            <a:r>
              <a:rPr lang="en-US" dirty="0" smtClean="0"/>
              <a:t>Effective leaders view data as a means not only to pinpoint problems but to understand their nature and causes.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/>
          <a:lstStyle/>
          <a:p>
            <a:r>
              <a:rPr lang="en-US" dirty="0" smtClean="0"/>
              <a:t>An effective school promotes the progress of its students- intellectual, social and emotional outcomes while taking into account their socio-economic status, family background and prior learning (Chapman, 1991). </a:t>
            </a:r>
          </a:p>
          <a:p>
            <a:r>
              <a:rPr lang="en-US" dirty="0" smtClean="0"/>
              <a:t>“The school in which students’ progress further than might be expected from consideration of its intake” (</a:t>
            </a:r>
            <a:r>
              <a:rPr lang="en-US" dirty="0" err="1" smtClean="0"/>
              <a:t>Mortimore</a:t>
            </a:r>
            <a:r>
              <a:rPr lang="en-US" dirty="0" smtClean="0"/>
              <a:t>, 1991).</a:t>
            </a:r>
          </a:p>
          <a:p>
            <a:r>
              <a:rPr lang="en-US" dirty="0" smtClean="0"/>
              <a:t>An effective school thus adds extra value to its students' outcomes, in comparison with other schools serving similar intakes.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An effective school might be expected to have:</a:t>
            </a:r>
          </a:p>
          <a:p>
            <a:pPr lvl="1"/>
            <a:r>
              <a:rPr lang="en-US" dirty="0" smtClean="0"/>
              <a:t> strong leadership from the Head</a:t>
            </a:r>
          </a:p>
          <a:p>
            <a:pPr lvl="1"/>
            <a:r>
              <a:rPr lang="en-US" dirty="0" smtClean="0"/>
              <a:t>a pervasive and broadly understood focus on teaching and learning </a:t>
            </a:r>
          </a:p>
          <a:p>
            <a:pPr lvl="1"/>
            <a:r>
              <a:rPr lang="en-US" dirty="0" smtClean="0"/>
              <a:t>a safe and orderly school learning environment or 'climate' that is conducive to teaching</a:t>
            </a:r>
          </a:p>
          <a:p>
            <a:pPr lvl="1"/>
            <a:r>
              <a:rPr lang="en-US" dirty="0" smtClean="0"/>
              <a:t>high expectations for achievement from all students </a:t>
            </a:r>
          </a:p>
          <a:p>
            <a:pPr lvl="1"/>
            <a:r>
              <a:rPr lang="en-US" dirty="0" smtClean="0"/>
              <a:t>parental involvement in homework, helping in lessons etc.</a:t>
            </a:r>
          </a:p>
          <a:p>
            <a:pPr lvl="1"/>
            <a:r>
              <a:rPr lang="en-US" dirty="0" smtClean="0"/>
              <a:t>the use of student achievement test data for evaluating </a:t>
            </a:r>
            <a:r>
              <a:rPr lang="en-US" dirty="0" err="1" smtClean="0"/>
              <a:t>programme</a:t>
            </a:r>
            <a:r>
              <a:rPr lang="en-US" dirty="0" smtClean="0"/>
              <a:t> and school success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458200" cy="461772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pupil involvement (both in the classroom and within the school in societies, sports teams, leadership positions, representative positions).</a:t>
            </a:r>
          </a:p>
          <a:p>
            <a:pPr lvl="1"/>
            <a:r>
              <a:rPr lang="en-US" dirty="0" smtClean="0"/>
              <a:t>consistency across lessons in the same subjects, across different subjects in the same years and across different years in the pupil learning experiences they offer.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WHAT MUST THE LEADER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>
              <a:lnSpc>
                <a:spcPts val="3629"/>
              </a:lnSpc>
              <a:spcBef>
                <a:spcPts val="275"/>
              </a:spcBef>
            </a:pPr>
            <a:r>
              <a:rPr lang="en-US" sz="2400" dirty="0" smtClean="0"/>
              <a:t>In order to effectively lead change and improvement the following skills and knowledge are required:</a:t>
            </a:r>
          </a:p>
          <a:p>
            <a:pPr marL="515620" indent="-502920">
              <a:lnSpc>
                <a:spcPts val="3610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z="2400" dirty="0" smtClean="0"/>
              <a:t>Emotional Intelligence</a:t>
            </a:r>
          </a:p>
          <a:p>
            <a:pPr marL="515620" indent="-502920">
              <a:lnSpc>
                <a:spcPts val="3645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z="2400" dirty="0" smtClean="0"/>
              <a:t>Problem Solving Skills</a:t>
            </a:r>
          </a:p>
          <a:p>
            <a:pPr marL="515620" indent="-50292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z="2400" dirty="0" smtClean="0"/>
              <a:t>Communication Skills</a:t>
            </a:r>
          </a:p>
          <a:p>
            <a:pPr marL="515620" indent="-502920">
              <a:lnSpc>
                <a:spcPts val="3645"/>
              </a:lnSpc>
              <a:spcBef>
                <a:spcPts val="80"/>
              </a:spcBef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z="2400" dirty="0" smtClean="0"/>
              <a:t>Instructional Knowledge and</a:t>
            </a:r>
          </a:p>
          <a:p>
            <a:pPr marL="515620" indent="-502920">
              <a:lnSpc>
                <a:spcPts val="3645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z="2400" dirty="0" smtClean="0"/>
              <a:t>Operational Knowledge.</a:t>
            </a:r>
          </a:p>
          <a:p>
            <a:endParaRPr lang="en-US" dirty="0"/>
          </a:p>
        </p:txBody>
      </p:sp>
      <p:sp>
        <p:nvSpPr>
          <p:cNvPr id="4" name="object 4"/>
          <p:cNvSpPr txBox="1"/>
          <p:nvPr/>
        </p:nvSpPr>
        <p:spPr>
          <a:xfrm>
            <a:off x="5410200" y="6324600"/>
            <a:ext cx="335534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spc="-40" dirty="0">
                <a:solidFill>
                  <a:srgbClr val="292934"/>
                </a:solidFill>
                <a:latin typeface="Trebuchet MS"/>
                <a:cs typeface="Trebuchet MS"/>
              </a:rPr>
              <a:t>International </a:t>
            </a:r>
            <a:r>
              <a:rPr sz="1950" spc="-5" dirty="0">
                <a:solidFill>
                  <a:srgbClr val="292934"/>
                </a:solidFill>
                <a:latin typeface="Trebuchet MS"/>
                <a:cs typeface="Trebuchet MS"/>
              </a:rPr>
              <a:t>school</a:t>
            </a:r>
            <a:r>
              <a:rPr sz="1950" spc="-204" dirty="0">
                <a:solidFill>
                  <a:srgbClr val="292934"/>
                </a:solidFill>
                <a:latin typeface="Trebuchet MS"/>
                <a:cs typeface="Trebuchet MS"/>
              </a:rPr>
              <a:t> </a:t>
            </a:r>
            <a:r>
              <a:rPr sz="1950" spc="-20" dirty="0">
                <a:solidFill>
                  <a:srgbClr val="292934"/>
                </a:solidFill>
                <a:latin typeface="Trebuchet MS"/>
                <a:cs typeface="Trebuchet MS"/>
              </a:rPr>
              <a:t>leadership</a:t>
            </a:r>
            <a:endParaRPr sz="195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uthorised\Desktop\fig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ject 4"/>
          <p:cNvSpPr txBox="1"/>
          <p:nvPr/>
        </p:nvSpPr>
        <p:spPr>
          <a:xfrm>
            <a:off x="5788660" y="6530340"/>
            <a:ext cx="3355340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40" dirty="0">
                <a:solidFill>
                  <a:srgbClr val="292934"/>
                </a:solidFill>
                <a:cs typeface="Trebuchet MS"/>
              </a:rPr>
              <a:t>International </a:t>
            </a:r>
            <a:r>
              <a:rPr sz="1400" spc="-5" dirty="0">
                <a:solidFill>
                  <a:srgbClr val="292934"/>
                </a:solidFill>
                <a:cs typeface="Trebuchet MS"/>
              </a:rPr>
              <a:t>school</a:t>
            </a:r>
            <a:r>
              <a:rPr sz="1400" spc="-204" dirty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1400" spc="-204" dirty="0" smtClean="0">
                <a:solidFill>
                  <a:srgbClr val="292934"/>
                </a:solidFill>
                <a:cs typeface="Trebuchet MS"/>
              </a:rPr>
              <a:t>  </a:t>
            </a:r>
            <a:r>
              <a:rPr sz="1400" spc="-20" dirty="0" smtClean="0">
                <a:solidFill>
                  <a:srgbClr val="292934"/>
                </a:solidFill>
                <a:cs typeface="Trebuchet MS"/>
              </a:rPr>
              <a:t>leadership</a:t>
            </a:r>
            <a:endParaRPr sz="1400" dirty="0"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cs typeface="Times New Roman" pitchFamily="18" charset="0"/>
              </a:rPr>
              <a:t>WHAT MUST THE LEADER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693920"/>
          </a:xfrm>
        </p:spPr>
        <p:txBody>
          <a:bodyPr>
            <a:normAutofit/>
          </a:bodyPr>
          <a:lstStyle/>
          <a:p>
            <a:pPr marL="320040" marR="26797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Collaboratively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builds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60" dirty="0" smtClean="0">
                <a:solidFill>
                  <a:srgbClr val="292934"/>
                </a:solidFill>
                <a:cs typeface="Trebuchet MS"/>
              </a:rPr>
              <a:t>a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30" dirty="0" smtClean="0">
                <a:solidFill>
                  <a:srgbClr val="292934"/>
                </a:solidFill>
                <a:cs typeface="Trebuchet MS"/>
              </a:rPr>
              <a:t>compelling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dirty="0" smtClean="0">
                <a:solidFill>
                  <a:srgbClr val="292934"/>
                </a:solidFill>
                <a:cs typeface="Trebuchet MS"/>
              </a:rPr>
              <a:t>shared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vision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00" dirty="0" smtClean="0">
                <a:solidFill>
                  <a:srgbClr val="292934"/>
                </a:solidFill>
                <a:cs typeface="Trebuchet MS"/>
              </a:rPr>
              <a:t>for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  </a:t>
            </a:r>
            <a:r>
              <a:rPr lang="en-US" spc="-5" dirty="0" smtClean="0">
                <a:solidFill>
                  <a:srgbClr val="292934"/>
                </a:solidFill>
                <a:cs typeface="Trebuchet MS"/>
              </a:rPr>
              <a:t>school</a:t>
            </a:r>
          </a:p>
          <a:p>
            <a:pPr marL="320040" marR="26797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15" dirty="0" smtClean="0">
                <a:solidFill>
                  <a:srgbClr val="292934"/>
                </a:solidFill>
                <a:cs typeface="Trebuchet MS"/>
              </a:rPr>
              <a:t>Develops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20" dirty="0" smtClean="0">
                <a:solidFill>
                  <a:srgbClr val="292934"/>
                </a:solidFill>
                <a:cs typeface="Trebuchet MS"/>
              </a:rPr>
              <a:t>champions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specific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25" dirty="0" smtClean="0">
                <a:solidFill>
                  <a:srgbClr val="292934"/>
                </a:solidFill>
                <a:cs typeface="Trebuchet MS"/>
              </a:rPr>
              <a:t>goals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00" dirty="0" smtClean="0">
                <a:solidFill>
                  <a:srgbClr val="292934"/>
                </a:solidFill>
                <a:cs typeface="Trebuchet MS"/>
              </a:rPr>
              <a:t>for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school,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while </a:t>
            </a:r>
            <a:r>
              <a:rPr lang="en-US" spc="-30" dirty="0" smtClean="0">
                <a:solidFill>
                  <a:srgbClr val="292934"/>
                </a:solidFill>
                <a:cs typeface="Trebuchet MS"/>
              </a:rPr>
              <a:t>removing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40" dirty="0" smtClean="0">
                <a:solidFill>
                  <a:srgbClr val="292934"/>
                </a:solidFill>
                <a:cs typeface="Trebuchet MS"/>
              </a:rPr>
              <a:t>distractions</a:t>
            </a:r>
          </a:p>
          <a:p>
            <a:pPr marL="320040" marR="26797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dirty="0" smtClean="0">
                <a:solidFill>
                  <a:srgbClr val="292934"/>
                </a:solidFill>
                <a:cs typeface="Trebuchet MS"/>
              </a:rPr>
              <a:t>Communicates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integrates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vision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25" dirty="0" smtClean="0">
                <a:solidFill>
                  <a:srgbClr val="292934"/>
                </a:solidFill>
                <a:cs typeface="Trebuchet MS"/>
              </a:rPr>
              <a:t>goals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85" dirty="0" smtClean="0">
                <a:solidFill>
                  <a:srgbClr val="292934"/>
                </a:solidFill>
                <a:cs typeface="Trebuchet MS"/>
              </a:rPr>
              <a:t>into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all  </a:t>
            </a:r>
            <a:r>
              <a:rPr lang="en-US" spc="5" dirty="0" smtClean="0">
                <a:solidFill>
                  <a:srgbClr val="292934"/>
                </a:solidFill>
                <a:cs typeface="Trebuchet MS"/>
              </a:rPr>
              <a:t>aspects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of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</a:t>
            </a:r>
            <a:r>
              <a:rPr lang="en-US" spc="-3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" dirty="0" smtClean="0">
                <a:solidFill>
                  <a:srgbClr val="292934"/>
                </a:solidFill>
                <a:cs typeface="Trebuchet MS"/>
              </a:rPr>
              <a:t>school</a:t>
            </a:r>
          </a:p>
          <a:p>
            <a:pPr marL="320040" marR="26797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5" dirty="0" smtClean="0">
                <a:solidFill>
                  <a:srgbClr val="292934"/>
                </a:solidFill>
                <a:cs typeface="Trebuchet MS"/>
              </a:rPr>
              <a:t>Establishes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5" dirty="0" smtClean="0">
                <a:solidFill>
                  <a:srgbClr val="292934"/>
                </a:solidFill>
                <a:cs typeface="Trebuchet MS"/>
              </a:rPr>
              <a:t>models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" dirty="0" smtClean="0">
                <a:solidFill>
                  <a:srgbClr val="292934"/>
                </a:solidFill>
                <a:cs typeface="Trebuchet MS"/>
              </a:rPr>
              <a:t>high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expectations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00" dirty="0" smtClean="0">
                <a:solidFill>
                  <a:srgbClr val="292934"/>
                </a:solidFill>
                <a:cs typeface="Trebuchet MS"/>
              </a:rPr>
              <a:t>for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all</a:t>
            </a:r>
          </a:p>
          <a:p>
            <a:pPr marL="320040" marR="26797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Provides </a:t>
            </a:r>
            <a:r>
              <a:rPr lang="en-US" spc="-35" dirty="0" smtClean="0">
                <a:solidFill>
                  <a:srgbClr val="292934"/>
                </a:solidFill>
                <a:cs typeface="Trebuchet MS"/>
              </a:rPr>
              <a:t>individuals </a:t>
            </a:r>
            <a:r>
              <a:rPr lang="en-US" spc="-95" dirty="0" smtClean="0">
                <a:solidFill>
                  <a:srgbClr val="292934"/>
                </a:solidFill>
                <a:cs typeface="Trebuchet MS"/>
              </a:rPr>
              <a:t>with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support, </a:t>
            </a:r>
            <a:r>
              <a:rPr lang="en-US" spc="-35" dirty="0" smtClean="0">
                <a:solidFill>
                  <a:srgbClr val="292934"/>
                </a:solidFill>
                <a:cs typeface="Trebuchet MS"/>
              </a:rPr>
              <a:t>consideration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45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5" dirty="0" smtClean="0">
                <a:solidFill>
                  <a:srgbClr val="292934"/>
                </a:solidFill>
                <a:cs typeface="Trebuchet MS"/>
              </a:rPr>
              <a:t>guidance</a:t>
            </a:r>
          </a:p>
          <a:p>
            <a:pPr marL="320040" marR="26797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80" dirty="0" smtClean="0">
                <a:solidFill>
                  <a:srgbClr val="292934"/>
                </a:solidFill>
                <a:cs typeface="Trebuchet MS"/>
              </a:rPr>
              <a:t>Intellectually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0" dirty="0" smtClean="0">
                <a:solidFill>
                  <a:srgbClr val="292934"/>
                </a:solidFill>
                <a:cs typeface="Trebuchet MS"/>
              </a:rPr>
              <a:t>stimulates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40" dirty="0" smtClean="0">
                <a:solidFill>
                  <a:srgbClr val="292934"/>
                </a:solidFill>
                <a:cs typeface="Trebuchet MS"/>
              </a:rPr>
              <a:t>staff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ensures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40" dirty="0" smtClean="0">
                <a:solidFill>
                  <a:srgbClr val="292934"/>
                </a:solidFill>
                <a:cs typeface="Trebuchet MS"/>
              </a:rPr>
              <a:t>pursuit</a:t>
            </a:r>
            <a:r>
              <a:rPr lang="en-US" spc="-114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of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new  </a:t>
            </a:r>
            <a:r>
              <a:rPr lang="en-US" spc="-35" dirty="0" smtClean="0">
                <a:solidFill>
                  <a:srgbClr val="292934"/>
                </a:solidFill>
                <a:cs typeface="Trebuchet MS"/>
              </a:rPr>
              <a:t>learning</a:t>
            </a:r>
            <a:endParaRPr lang="en-US" dirty="0" smtClean="0">
              <a:cs typeface="Trebuchet MS"/>
            </a:endParaRPr>
          </a:p>
          <a:p>
            <a:endParaRPr lang="en-US" dirty="0"/>
          </a:p>
        </p:txBody>
      </p:sp>
      <p:sp>
        <p:nvSpPr>
          <p:cNvPr id="4" name="object 4"/>
          <p:cNvSpPr txBox="1"/>
          <p:nvPr/>
        </p:nvSpPr>
        <p:spPr>
          <a:xfrm>
            <a:off x="5410200" y="6324600"/>
            <a:ext cx="3355340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40" dirty="0">
                <a:solidFill>
                  <a:srgbClr val="292934"/>
                </a:solidFill>
                <a:cs typeface="Trebuchet MS"/>
              </a:rPr>
              <a:t>International </a:t>
            </a:r>
            <a:r>
              <a:rPr sz="1400" spc="-5" dirty="0">
                <a:solidFill>
                  <a:srgbClr val="292934"/>
                </a:solidFill>
                <a:cs typeface="Trebuchet MS"/>
              </a:rPr>
              <a:t>school</a:t>
            </a:r>
            <a:r>
              <a:rPr sz="1400" spc="-204" dirty="0">
                <a:solidFill>
                  <a:srgbClr val="292934"/>
                </a:solidFill>
                <a:cs typeface="Trebuchet MS"/>
              </a:rPr>
              <a:t> </a:t>
            </a:r>
            <a:r>
              <a:rPr sz="1400" spc="-20" dirty="0">
                <a:solidFill>
                  <a:srgbClr val="292934"/>
                </a:solidFill>
                <a:cs typeface="Trebuchet MS"/>
              </a:rPr>
              <a:t>leadership</a:t>
            </a:r>
            <a:endParaRPr sz="1400" dirty="0"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/>
          </a:bodyPr>
          <a:lstStyle/>
          <a:p>
            <a:pPr marL="320040" marR="31496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endParaRPr lang="en-US" dirty="0" smtClean="0">
              <a:solidFill>
                <a:srgbClr val="292934"/>
              </a:solidFill>
              <a:latin typeface="Trebuchet MS"/>
              <a:cs typeface="Trebuchet MS"/>
            </a:endParaRPr>
          </a:p>
          <a:p>
            <a:pPr marL="320040" marR="31496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35" dirty="0" smtClean="0">
                <a:solidFill>
                  <a:srgbClr val="292934"/>
                </a:solidFill>
                <a:cs typeface="Trebuchet MS"/>
              </a:rPr>
              <a:t>Models</a:t>
            </a:r>
            <a:r>
              <a:rPr lang="en-US" spc="-54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exemplary </a:t>
            </a:r>
            <a:r>
              <a:rPr lang="en-US" spc="-45" dirty="0" err="1" smtClean="0">
                <a:solidFill>
                  <a:srgbClr val="292934"/>
                </a:solidFill>
                <a:cs typeface="Trebuchet MS"/>
              </a:rPr>
              <a:t>behaviour</a:t>
            </a: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in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terms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of </a:t>
            </a:r>
            <a:r>
              <a:rPr lang="en-US" spc="-40" dirty="0" smtClean="0">
                <a:solidFill>
                  <a:srgbClr val="292934"/>
                </a:solidFill>
                <a:cs typeface="Trebuchet MS"/>
              </a:rPr>
              <a:t>organizational </a:t>
            </a:r>
            <a:r>
              <a:rPr lang="en-US" spc="-15" dirty="0" smtClean="0">
                <a:solidFill>
                  <a:srgbClr val="292934"/>
                </a:solidFill>
                <a:cs typeface="Trebuchet MS"/>
              </a:rPr>
              <a:t>values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practices</a:t>
            </a:r>
          </a:p>
          <a:p>
            <a:pPr marL="320040" marR="31496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dirty="0" smtClean="0">
                <a:solidFill>
                  <a:srgbClr val="292934"/>
                </a:solidFill>
                <a:cs typeface="Trebuchet MS"/>
              </a:rPr>
              <a:t>Builds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trust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95" dirty="0" smtClean="0">
                <a:solidFill>
                  <a:srgbClr val="292934"/>
                </a:solidFill>
                <a:cs typeface="Trebuchet MS"/>
              </a:rPr>
              <a:t>with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all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35" dirty="0" smtClean="0">
                <a:solidFill>
                  <a:srgbClr val="292934"/>
                </a:solidFill>
                <a:cs typeface="Trebuchet MS"/>
              </a:rPr>
              <a:t>individuals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organizations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80" dirty="0" smtClean="0">
                <a:solidFill>
                  <a:srgbClr val="292934"/>
                </a:solidFill>
                <a:cs typeface="Trebuchet MS"/>
              </a:rPr>
              <a:t>within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 </a:t>
            </a:r>
            <a:r>
              <a:rPr lang="en-US" spc="-5" dirty="0" smtClean="0">
                <a:solidFill>
                  <a:srgbClr val="292934"/>
                </a:solidFill>
                <a:cs typeface="Trebuchet MS"/>
              </a:rPr>
              <a:t>school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25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0" dirty="0" smtClean="0">
                <a:solidFill>
                  <a:srgbClr val="292934"/>
                </a:solidFill>
                <a:cs typeface="Trebuchet MS"/>
              </a:rPr>
              <a:t>community</a:t>
            </a:r>
          </a:p>
          <a:p>
            <a:pPr marL="320040" marR="31496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dirty="0" smtClean="0">
                <a:solidFill>
                  <a:srgbClr val="292934"/>
                </a:solidFill>
                <a:cs typeface="Trebuchet MS"/>
              </a:rPr>
              <a:t>Builds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60" dirty="0" smtClean="0">
                <a:solidFill>
                  <a:srgbClr val="292934"/>
                </a:solidFill>
                <a:cs typeface="Trebuchet MS"/>
              </a:rPr>
              <a:t>a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80" dirty="0" smtClean="0">
                <a:solidFill>
                  <a:srgbClr val="292934"/>
                </a:solidFill>
                <a:cs typeface="Trebuchet MS"/>
              </a:rPr>
              <a:t>culture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of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engagement,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collaboration,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dirty="0" smtClean="0">
                <a:solidFill>
                  <a:srgbClr val="292934"/>
                </a:solidFill>
                <a:cs typeface="Trebuchet MS"/>
              </a:rPr>
              <a:t>shared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leadership</a:t>
            </a:r>
          </a:p>
          <a:p>
            <a:pPr marL="320040" marR="31496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Organizes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35" dirty="0" smtClean="0">
                <a:solidFill>
                  <a:srgbClr val="292934"/>
                </a:solidFill>
                <a:cs typeface="Trebuchet MS"/>
              </a:rPr>
              <a:t>physical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40" dirty="0" smtClean="0">
                <a:solidFill>
                  <a:srgbClr val="292934"/>
                </a:solidFill>
                <a:cs typeface="Trebuchet MS"/>
              </a:rPr>
              <a:t>human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5" dirty="0" smtClean="0">
                <a:solidFill>
                  <a:srgbClr val="292934"/>
                </a:solidFill>
                <a:cs typeface="Trebuchet MS"/>
              </a:rPr>
              <a:t>resources</a:t>
            </a:r>
            <a:r>
              <a:rPr lang="en-US" spc="-12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14" dirty="0" smtClean="0">
                <a:solidFill>
                  <a:srgbClr val="292934"/>
                </a:solidFill>
                <a:cs typeface="Trebuchet MS"/>
              </a:rPr>
              <a:t>to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promote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collaboration</a:t>
            </a:r>
          </a:p>
          <a:p>
            <a:pPr marL="320040" marR="314960" indent="-30734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15" dirty="0" smtClean="0">
                <a:solidFill>
                  <a:srgbClr val="292934"/>
                </a:solidFill>
                <a:cs typeface="Trebuchet MS"/>
              </a:rPr>
              <a:t>Develops </a:t>
            </a:r>
            <a:r>
              <a:rPr lang="en-US" spc="-20" dirty="0" smtClean="0">
                <a:solidFill>
                  <a:srgbClr val="292934"/>
                </a:solidFill>
                <a:cs typeface="Trebuchet MS"/>
              </a:rPr>
              <a:t>strong </a:t>
            </a:r>
            <a:r>
              <a:rPr lang="en-US" spc="-30" dirty="0" smtClean="0">
                <a:solidFill>
                  <a:srgbClr val="292934"/>
                </a:solidFill>
                <a:cs typeface="Trebuchet MS"/>
              </a:rPr>
              <a:t>relationships </a:t>
            </a:r>
            <a:r>
              <a:rPr lang="en-US" spc="-95" dirty="0" smtClean="0">
                <a:solidFill>
                  <a:srgbClr val="292934"/>
                </a:solidFill>
                <a:cs typeface="Trebuchet MS"/>
              </a:rPr>
              <a:t>with </a:t>
            </a:r>
            <a:r>
              <a:rPr lang="en-US" spc="-20" dirty="0" smtClean="0">
                <a:solidFill>
                  <a:srgbClr val="292934"/>
                </a:solidFill>
                <a:cs typeface="Trebuchet MS"/>
              </a:rPr>
              <a:t>families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56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0" dirty="0" smtClean="0">
                <a:solidFill>
                  <a:srgbClr val="292934"/>
                </a:solidFill>
                <a:cs typeface="Trebuchet MS"/>
              </a:rPr>
              <a:t>community </a:t>
            </a:r>
            <a:r>
              <a:rPr lang="en-US" dirty="0" smtClean="0">
                <a:solidFill>
                  <a:srgbClr val="292934"/>
                </a:solidFill>
                <a:cs typeface="Trebuchet MS"/>
              </a:rPr>
              <a:t>groups</a:t>
            </a:r>
            <a:endParaRPr lang="en-US" dirty="0" smtClean="0">
              <a:cs typeface="Trebuchet MS"/>
            </a:endParaRPr>
          </a:p>
          <a:p>
            <a:pPr marL="320040" indent="-30734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endParaRPr lang="en-US" dirty="0" smtClean="0">
              <a:cs typeface="Trebuchet MS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cs typeface="Times New Roman" pitchFamily="18" charset="0"/>
              </a:rPr>
              <a:t>WHAT MUST THE LEADER DO?</a:t>
            </a:r>
            <a:endParaRPr lang="en-US" dirty="0"/>
          </a:p>
        </p:txBody>
      </p:sp>
      <p:sp>
        <p:nvSpPr>
          <p:cNvPr id="5" name="object 4"/>
          <p:cNvSpPr txBox="1"/>
          <p:nvPr/>
        </p:nvSpPr>
        <p:spPr>
          <a:xfrm>
            <a:off x="5562600" y="6324600"/>
            <a:ext cx="3355340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40" dirty="0">
                <a:solidFill>
                  <a:srgbClr val="292934"/>
                </a:solidFill>
                <a:cs typeface="Trebuchet MS"/>
              </a:rPr>
              <a:t>International </a:t>
            </a:r>
            <a:r>
              <a:rPr sz="1400" spc="-5" dirty="0">
                <a:solidFill>
                  <a:srgbClr val="292934"/>
                </a:solidFill>
                <a:cs typeface="Trebuchet MS"/>
              </a:rPr>
              <a:t>school</a:t>
            </a:r>
            <a:r>
              <a:rPr sz="1400" spc="-204" dirty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1400" spc="-204" dirty="0" smtClean="0">
                <a:solidFill>
                  <a:srgbClr val="292934"/>
                </a:solidFill>
                <a:cs typeface="Trebuchet MS"/>
              </a:rPr>
              <a:t>  </a:t>
            </a:r>
            <a:r>
              <a:rPr sz="1400" spc="-20" dirty="0" smtClean="0">
                <a:solidFill>
                  <a:srgbClr val="292934"/>
                </a:solidFill>
                <a:cs typeface="Trebuchet MS"/>
              </a:rPr>
              <a:t>leadership</a:t>
            </a:r>
            <a:endParaRPr sz="1400" dirty="0"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cs typeface="Times New Roman" pitchFamily="18" charset="0"/>
              </a:rPr>
              <a:t>WHAT MUST THE LEADER DO?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693920"/>
          </a:xfrm>
        </p:spPr>
        <p:txBody>
          <a:bodyPr>
            <a:normAutofit/>
          </a:bodyPr>
          <a:lstStyle/>
          <a:p>
            <a:pPr marL="320040" marR="5080" indent="-307340">
              <a:lnSpc>
                <a:spcPts val="3080"/>
              </a:lnSpc>
              <a:spcBef>
                <a:spcPts val="209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45" dirty="0" smtClean="0">
                <a:solidFill>
                  <a:srgbClr val="292934"/>
                </a:solidFill>
                <a:cs typeface="Times New Roman" pitchFamily="18" charset="0"/>
              </a:rPr>
              <a:t>Engages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55" dirty="0" smtClean="0">
                <a:solidFill>
                  <a:srgbClr val="292934"/>
                </a:solidFill>
                <a:cs typeface="Times New Roman" pitchFamily="18" charset="0"/>
              </a:rPr>
              <a:t>experts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114" dirty="0" smtClean="0">
                <a:solidFill>
                  <a:srgbClr val="292934"/>
                </a:solidFill>
                <a:cs typeface="Times New Roman" pitchFamily="18" charset="0"/>
              </a:rPr>
              <a:t>to</a:t>
            </a:r>
            <a:r>
              <a:rPr lang="en-US" spc="-12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imes New Roman" pitchFamily="18" charset="0"/>
              </a:rPr>
              <a:t>support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imes New Roman" pitchFamily="18" charset="0"/>
              </a:rPr>
              <a:t>the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35" dirty="0" smtClean="0">
                <a:solidFill>
                  <a:srgbClr val="292934"/>
                </a:solidFill>
                <a:cs typeface="Times New Roman" pitchFamily="18" charset="0"/>
              </a:rPr>
              <a:t>achievement</a:t>
            </a:r>
            <a:r>
              <a:rPr lang="en-US" spc="-12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65" dirty="0" smtClean="0">
                <a:solidFill>
                  <a:srgbClr val="292934"/>
                </a:solidFill>
                <a:cs typeface="Times New Roman" pitchFamily="18" charset="0"/>
              </a:rPr>
              <a:t>of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5" dirty="0" smtClean="0">
                <a:solidFill>
                  <a:srgbClr val="292934"/>
                </a:solidFill>
                <a:cs typeface="Times New Roman" pitchFamily="18" charset="0"/>
              </a:rPr>
              <a:t>school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25" dirty="0" smtClean="0">
                <a:solidFill>
                  <a:srgbClr val="292934"/>
                </a:solidFill>
                <a:cs typeface="Times New Roman" pitchFamily="18" charset="0"/>
              </a:rPr>
              <a:t>goals</a:t>
            </a:r>
          </a:p>
          <a:p>
            <a:pPr marL="320040" marR="5080" indent="-307340">
              <a:lnSpc>
                <a:spcPts val="3080"/>
              </a:lnSpc>
              <a:spcBef>
                <a:spcPts val="209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20" dirty="0" smtClean="0">
                <a:solidFill>
                  <a:srgbClr val="292934"/>
                </a:solidFill>
                <a:cs typeface="Times New Roman" pitchFamily="18" charset="0"/>
              </a:rPr>
              <a:t>Ensures </a:t>
            </a:r>
            <a:r>
              <a:rPr lang="en-US" spc="-35" dirty="0" smtClean="0">
                <a:solidFill>
                  <a:srgbClr val="292934"/>
                </a:solidFill>
                <a:cs typeface="Times New Roman" pitchFamily="18" charset="0"/>
              </a:rPr>
              <a:t>physical </a:t>
            </a:r>
            <a:r>
              <a:rPr lang="en-US" spc="10" dirty="0" smtClean="0">
                <a:solidFill>
                  <a:srgbClr val="292934"/>
                </a:solidFill>
                <a:cs typeface="Times New Roman" pitchFamily="18" charset="0"/>
              </a:rPr>
              <a:t>and </a:t>
            </a:r>
            <a:r>
              <a:rPr lang="en-US" spc="-30" dirty="0" smtClean="0">
                <a:solidFill>
                  <a:srgbClr val="292934"/>
                </a:solidFill>
                <a:cs typeface="Times New Roman" pitchFamily="18" charset="0"/>
              </a:rPr>
              <a:t>emotional</a:t>
            </a:r>
            <a:r>
              <a:rPr lang="en-US" spc="-500" dirty="0" smtClean="0">
                <a:solidFill>
                  <a:srgbClr val="292934"/>
                </a:solidFill>
                <a:cs typeface="Times New Roman" pitchFamily="18" charset="0"/>
              </a:rPr>
              <a:t>    </a:t>
            </a:r>
            <a:r>
              <a:rPr lang="en-US" spc="-50" dirty="0" smtClean="0">
                <a:solidFill>
                  <a:srgbClr val="292934"/>
                </a:solidFill>
                <a:cs typeface="Times New Roman" pitchFamily="18" charset="0"/>
              </a:rPr>
              <a:t>safety</a:t>
            </a:r>
            <a:r>
              <a:rPr lang="en-US" spc="-9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</a:p>
          <a:p>
            <a:pPr marL="320040" marR="5080" indent="-307340">
              <a:lnSpc>
                <a:spcPts val="3080"/>
              </a:lnSpc>
              <a:spcBef>
                <a:spcPts val="209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90" dirty="0" smtClean="0">
                <a:solidFill>
                  <a:srgbClr val="292934"/>
                </a:solidFill>
                <a:cs typeface="Times New Roman" pitchFamily="18" charset="0"/>
              </a:rPr>
              <a:t>Effectively </a:t>
            </a:r>
            <a:r>
              <a:rPr lang="en-US" spc="60" dirty="0" smtClean="0">
                <a:solidFill>
                  <a:srgbClr val="292934"/>
                </a:solidFill>
                <a:cs typeface="Times New Roman" pitchFamily="18" charset="0"/>
              </a:rPr>
              <a:t>manages </a:t>
            </a:r>
            <a:r>
              <a:rPr lang="en-US" spc="-90" dirty="0" smtClean="0">
                <a:solidFill>
                  <a:srgbClr val="292934"/>
                </a:solidFill>
                <a:cs typeface="Times New Roman" pitchFamily="18" charset="0"/>
              </a:rPr>
              <a:t>capital, </a:t>
            </a:r>
            <a:r>
              <a:rPr lang="en-US" spc="10" dirty="0" smtClean="0">
                <a:solidFill>
                  <a:srgbClr val="292934"/>
                </a:solidFill>
                <a:cs typeface="Times New Roman" pitchFamily="18" charset="0"/>
              </a:rPr>
              <a:t>and</a:t>
            </a:r>
            <a:r>
              <a:rPr lang="en-US" spc="-57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75" dirty="0" smtClean="0">
                <a:solidFill>
                  <a:srgbClr val="292934"/>
                </a:solidFill>
                <a:cs typeface="Times New Roman" pitchFamily="18" charset="0"/>
              </a:rPr>
              <a:t>carefully </a:t>
            </a:r>
            <a:r>
              <a:rPr lang="en-US" spc="-50" dirty="0" smtClean="0">
                <a:solidFill>
                  <a:srgbClr val="292934"/>
                </a:solidFill>
                <a:cs typeface="Times New Roman" pitchFamily="18" charset="0"/>
              </a:rPr>
              <a:t>select material </a:t>
            </a:r>
            <a:r>
              <a:rPr lang="en-US" spc="10" dirty="0" smtClean="0">
                <a:solidFill>
                  <a:srgbClr val="292934"/>
                </a:solidFill>
                <a:cs typeface="Times New Roman" pitchFamily="18" charset="0"/>
              </a:rPr>
              <a:t>and  </a:t>
            </a:r>
            <a:r>
              <a:rPr lang="en-US" spc="40" dirty="0" smtClean="0">
                <a:solidFill>
                  <a:srgbClr val="292934"/>
                </a:solidFill>
                <a:cs typeface="Times New Roman" pitchFamily="18" charset="0"/>
              </a:rPr>
              <a:t>human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15" dirty="0" smtClean="0">
                <a:solidFill>
                  <a:srgbClr val="292934"/>
                </a:solidFill>
                <a:cs typeface="Times New Roman" pitchFamily="18" charset="0"/>
              </a:rPr>
              <a:t>resources</a:t>
            </a:r>
          </a:p>
          <a:p>
            <a:pPr marL="320040" marR="5080" indent="-307340">
              <a:lnSpc>
                <a:spcPts val="3080"/>
              </a:lnSpc>
              <a:spcBef>
                <a:spcPts val="209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25" dirty="0" smtClean="0">
                <a:solidFill>
                  <a:srgbClr val="292934"/>
                </a:solidFill>
                <a:cs typeface="Times New Roman" pitchFamily="18" charset="0"/>
              </a:rPr>
              <a:t>Provides </a:t>
            </a:r>
            <a:r>
              <a:rPr lang="en-US" spc="-95" dirty="0" smtClean="0">
                <a:solidFill>
                  <a:srgbClr val="292934"/>
                </a:solidFill>
                <a:cs typeface="Times New Roman" pitchFamily="18" charset="0"/>
              </a:rPr>
              <a:t>direct </a:t>
            </a:r>
            <a:r>
              <a:rPr lang="en-US" spc="10" dirty="0" smtClean="0">
                <a:solidFill>
                  <a:srgbClr val="292934"/>
                </a:solidFill>
                <a:cs typeface="Times New Roman" pitchFamily="18" charset="0"/>
              </a:rPr>
              <a:t>and </a:t>
            </a:r>
            <a:r>
              <a:rPr lang="en-US" spc="-80" dirty="0" smtClean="0">
                <a:solidFill>
                  <a:srgbClr val="292934"/>
                </a:solidFill>
                <a:cs typeface="Times New Roman" pitchFamily="18" charset="0"/>
              </a:rPr>
              <a:t>indirect </a:t>
            </a:r>
            <a:r>
              <a:rPr lang="en-US" spc="-55" dirty="0" smtClean="0">
                <a:solidFill>
                  <a:srgbClr val="292934"/>
                </a:solidFill>
                <a:cs typeface="Times New Roman" pitchFamily="18" charset="0"/>
              </a:rPr>
              <a:t>instructional</a:t>
            </a:r>
            <a:r>
              <a:rPr lang="en-US" spc="-434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imes New Roman" pitchFamily="18" charset="0"/>
              </a:rPr>
              <a:t>support</a:t>
            </a:r>
          </a:p>
          <a:p>
            <a:pPr marL="320040" marR="5080" indent="-307340">
              <a:lnSpc>
                <a:spcPts val="3080"/>
              </a:lnSpc>
              <a:spcBef>
                <a:spcPts val="209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25" dirty="0" smtClean="0">
                <a:solidFill>
                  <a:srgbClr val="292934"/>
                </a:solidFill>
                <a:cs typeface="Times New Roman" pitchFamily="18" charset="0"/>
              </a:rPr>
              <a:t>Leads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imes New Roman" pitchFamily="18" charset="0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20" dirty="0" smtClean="0">
                <a:solidFill>
                  <a:srgbClr val="292934"/>
                </a:solidFill>
                <a:cs typeface="Times New Roman" pitchFamily="18" charset="0"/>
              </a:rPr>
              <a:t>monitors</a:t>
            </a:r>
            <a:r>
              <a:rPr lang="en-US" spc="-12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40" dirty="0" smtClean="0">
                <a:solidFill>
                  <a:srgbClr val="292934"/>
                </a:solidFill>
                <a:cs typeface="Times New Roman" pitchFamily="18" charset="0"/>
              </a:rPr>
              <a:t>student</a:t>
            </a:r>
            <a:r>
              <a:rPr lang="en-US" spc="-13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35" dirty="0" smtClean="0">
                <a:solidFill>
                  <a:srgbClr val="292934"/>
                </a:solidFill>
                <a:cs typeface="Times New Roman" pitchFamily="18" charset="0"/>
              </a:rPr>
              <a:t>achievement</a:t>
            </a:r>
            <a:r>
              <a:rPr lang="en-US" spc="-12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imes New Roman" pitchFamily="18" charset="0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5" dirty="0" smtClean="0">
                <a:solidFill>
                  <a:srgbClr val="292934"/>
                </a:solidFill>
                <a:cs typeface="Times New Roman" pitchFamily="18" charset="0"/>
              </a:rPr>
              <a:t>school  </a:t>
            </a:r>
            <a:r>
              <a:rPr lang="en-US" spc="-40" dirty="0" smtClean="0">
                <a:solidFill>
                  <a:srgbClr val="292934"/>
                </a:solidFill>
                <a:cs typeface="Times New Roman" pitchFamily="18" charset="0"/>
              </a:rPr>
              <a:t>improvement</a:t>
            </a:r>
          </a:p>
          <a:p>
            <a:pPr marL="320040" marR="5080" indent="-307340">
              <a:lnSpc>
                <a:spcPts val="3080"/>
              </a:lnSpc>
              <a:spcBef>
                <a:spcPts val="209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40" dirty="0" smtClean="0">
                <a:solidFill>
                  <a:srgbClr val="292934"/>
                </a:solidFill>
                <a:cs typeface="Times New Roman" pitchFamily="18" charset="0"/>
              </a:rPr>
              <a:t>Creates </a:t>
            </a:r>
            <a:r>
              <a:rPr lang="en-US" spc="60" dirty="0" smtClean="0">
                <a:solidFill>
                  <a:srgbClr val="292934"/>
                </a:solidFill>
                <a:cs typeface="Times New Roman" pitchFamily="18" charset="0"/>
              </a:rPr>
              <a:t>a </a:t>
            </a:r>
            <a:r>
              <a:rPr lang="en-US" spc="-80" dirty="0" smtClean="0">
                <a:solidFill>
                  <a:srgbClr val="292934"/>
                </a:solidFill>
                <a:cs typeface="Times New Roman" pitchFamily="18" charset="0"/>
              </a:rPr>
              <a:t>culture </a:t>
            </a:r>
            <a:r>
              <a:rPr lang="en-US" spc="-65" dirty="0" smtClean="0">
                <a:solidFill>
                  <a:srgbClr val="292934"/>
                </a:solidFill>
                <a:cs typeface="Times New Roman" pitchFamily="18" charset="0"/>
              </a:rPr>
              <a:t>of </a:t>
            </a:r>
            <a:r>
              <a:rPr lang="en-US" spc="-70" dirty="0" smtClean="0">
                <a:solidFill>
                  <a:srgbClr val="292934"/>
                </a:solidFill>
                <a:cs typeface="Times New Roman" pitchFamily="18" charset="0"/>
              </a:rPr>
              <a:t>internal</a:t>
            </a:r>
            <a:r>
              <a:rPr lang="en-US" spc="-505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60" dirty="0" smtClean="0">
                <a:solidFill>
                  <a:srgbClr val="292934"/>
                </a:solidFill>
                <a:cs typeface="Times New Roman" pitchFamily="18" charset="0"/>
              </a:rPr>
              <a:t>accountability</a:t>
            </a:r>
          </a:p>
          <a:p>
            <a:pPr marL="320040" marR="5080" indent="-307340">
              <a:lnSpc>
                <a:spcPts val="3080"/>
              </a:lnSpc>
              <a:spcBef>
                <a:spcPts val="209"/>
              </a:spcBef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lang="en-US" spc="-90" dirty="0" smtClean="0">
                <a:solidFill>
                  <a:srgbClr val="292934"/>
                </a:solidFill>
                <a:cs typeface="Times New Roman" pitchFamily="18" charset="0"/>
              </a:rPr>
              <a:t>Actively </a:t>
            </a:r>
            <a:r>
              <a:rPr lang="en-US" spc="35" dirty="0" smtClean="0">
                <a:solidFill>
                  <a:srgbClr val="292934"/>
                </a:solidFill>
                <a:cs typeface="Times New Roman" pitchFamily="18" charset="0"/>
              </a:rPr>
              <a:t>engages </a:t>
            </a:r>
            <a:r>
              <a:rPr lang="en-US" spc="-50" dirty="0" smtClean="0">
                <a:solidFill>
                  <a:srgbClr val="292934"/>
                </a:solidFill>
                <a:cs typeface="Times New Roman" pitchFamily="18" charset="0"/>
              </a:rPr>
              <a:t>in </a:t>
            </a:r>
            <a:r>
              <a:rPr lang="en-US" spc="-85" dirty="0" smtClean="0">
                <a:solidFill>
                  <a:srgbClr val="292934"/>
                </a:solidFill>
                <a:cs typeface="Times New Roman" pitchFamily="18" charset="0"/>
              </a:rPr>
              <a:t>external </a:t>
            </a:r>
            <a:r>
              <a:rPr lang="en-US" spc="-60" dirty="0" smtClean="0">
                <a:solidFill>
                  <a:srgbClr val="292934"/>
                </a:solidFill>
                <a:cs typeface="Times New Roman" pitchFamily="18" charset="0"/>
              </a:rPr>
              <a:t>accountability</a:t>
            </a:r>
            <a:r>
              <a:rPr lang="en-US" spc="-44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pc="-5" dirty="0" smtClean="0">
                <a:solidFill>
                  <a:srgbClr val="292934"/>
                </a:solidFill>
                <a:cs typeface="Times New Roman" pitchFamily="18" charset="0"/>
              </a:rPr>
              <a:t>measures.</a:t>
            </a:r>
            <a:endParaRPr lang="en-US" dirty="0" smtClean="0">
              <a:cs typeface="Times New Roman" pitchFamily="18" charset="0"/>
            </a:endParaRPr>
          </a:p>
          <a:p>
            <a:pPr algn="r">
              <a:buNone/>
            </a:pPr>
            <a:r>
              <a:rPr lang="en-US" sz="1400" dirty="0" smtClean="0">
                <a:cs typeface="Times New Roman" pitchFamily="18" charset="0"/>
              </a:rPr>
              <a:t>International school leadership</a:t>
            </a:r>
            <a:endParaRPr lang="en-US" sz="1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800" spc="-95" dirty="0" smtClean="0">
                <a:solidFill>
                  <a:srgbClr val="292934"/>
                </a:solidFill>
                <a:cs typeface="Trebuchet MS"/>
              </a:rPr>
              <a:t>At</a:t>
            </a:r>
            <a:r>
              <a:rPr lang="en-US" sz="2800" spc="-15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90" dirty="0" smtClean="0">
                <a:solidFill>
                  <a:srgbClr val="292934"/>
                </a:solidFill>
                <a:cs typeface="Trebuchet MS"/>
              </a:rPr>
              <a:t>the</a:t>
            </a:r>
            <a:r>
              <a:rPr lang="en-US" sz="2800" spc="-14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30" dirty="0" smtClean="0">
                <a:solidFill>
                  <a:srgbClr val="292934"/>
                </a:solidFill>
                <a:cs typeface="Trebuchet MS"/>
              </a:rPr>
              <a:t>end</a:t>
            </a:r>
            <a:r>
              <a:rPr lang="en-US" sz="2800" spc="-15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85" dirty="0" smtClean="0">
                <a:solidFill>
                  <a:srgbClr val="292934"/>
                </a:solidFill>
                <a:cs typeface="Trebuchet MS"/>
              </a:rPr>
              <a:t>of</a:t>
            </a:r>
            <a:r>
              <a:rPr lang="en-US" sz="2800" spc="-14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45" dirty="0" smtClean="0">
                <a:solidFill>
                  <a:srgbClr val="292934"/>
                </a:solidFill>
                <a:cs typeface="Trebuchet MS"/>
              </a:rPr>
              <a:t>this</a:t>
            </a:r>
            <a:r>
              <a:rPr lang="en-US" sz="2800" spc="-15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45" dirty="0" smtClean="0">
                <a:solidFill>
                  <a:srgbClr val="292934"/>
                </a:solidFill>
                <a:cs typeface="Trebuchet MS"/>
              </a:rPr>
              <a:t>session</a:t>
            </a:r>
            <a:r>
              <a:rPr lang="en-US" sz="2800" spc="-14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60" dirty="0" smtClean="0">
                <a:solidFill>
                  <a:srgbClr val="292934"/>
                </a:solidFill>
                <a:cs typeface="Trebuchet MS"/>
              </a:rPr>
              <a:t>participants</a:t>
            </a:r>
            <a:r>
              <a:rPr lang="en-US" sz="2800" spc="-15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140" dirty="0" smtClean="0">
                <a:solidFill>
                  <a:srgbClr val="292934"/>
                </a:solidFill>
                <a:cs typeface="Trebuchet MS"/>
              </a:rPr>
              <a:t>will</a:t>
            </a:r>
            <a:r>
              <a:rPr lang="en-US" sz="2800" spc="-14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45" dirty="0" smtClean="0">
                <a:solidFill>
                  <a:srgbClr val="292934"/>
                </a:solidFill>
                <a:cs typeface="Trebuchet MS"/>
              </a:rPr>
              <a:t>be</a:t>
            </a:r>
            <a:r>
              <a:rPr lang="en-US" sz="2800" spc="-15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z="2800" spc="-50" dirty="0" smtClean="0">
                <a:solidFill>
                  <a:srgbClr val="292934"/>
                </a:solidFill>
                <a:cs typeface="Trebuchet MS"/>
              </a:rPr>
              <a:t>able </a:t>
            </a:r>
            <a:r>
              <a:rPr lang="en-US" sz="2800" spc="-225" dirty="0" smtClean="0">
                <a:solidFill>
                  <a:srgbClr val="292934"/>
                </a:solidFill>
                <a:cs typeface="Trebuchet MS"/>
              </a:rPr>
              <a:t>to:</a:t>
            </a:r>
          </a:p>
          <a:p>
            <a:pPr marL="431800" marR="5080" indent="-419100">
              <a:lnSpc>
                <a:spcPts val="3190"/>
              </a:lnSpc>
              <a:spcBef>
                <a:spcPts val="20"/>
              </a:spcBef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pc="-75" dirty="0" smtClean="0">
                <a:solidFill>
                  <a:srgbClr val="292934"/>
                </a:solidFill>
                <a:cs typeface="Trebuchet MS"/>
              </a:rPr>
              <a:t>Identify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70" dirty="0" smtClean="0">
                <a:solidFill>
                  <a:srgbClr val="292934"/>
                </a:solidFill>
                <a:cs typeface="Trebuchet MS"/>
              </a:rPr>
              <a:t>the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leadership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dirty="0" smtClean="0">
                <a:solidFill>
                  <a:srgbClr val="292934"/>
                </a:solidFill>
                <a:cs typeface="Trebuchet MS"/>
              </a:rPr>
              <a:t>skills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0" dirty="0" smtClean="0">
                <a:solidFill>
                  <a:srgbClr val="292934"/>
                </a:solidFill>
                <a:cs typeface="Trebuchet MS"/>
              </a:rPr>
              <a:t>knowledge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needed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14" dirty="0" smtClean="0">
                <a:solidFill>
                  <a:srgbClr val="292934"/>
                </a:solidFill>
                <a:cs typeface="Trebuchet MS"/>
              </a:rPr>
              <a:t>to 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improve </a:t>
            </a:r>
            <a:r>
              <a:rPr lang="en-US" spc="-40" dirty="0" smtClean="0">
                <a:solidFill>
                  <a:srgbClr val="292934"/>
                </a:solidFill>
                <a:cs typeface="Trebuchet MS"/>
              </a:rPr>
              <a:t>educational </a:t>
            </a: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institutions 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37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organizations</a:t>
            </a:r>
            <a:endParaRPr lang="en-US" dirty="0" smtClean="0">
              <a:cs typeface="Trebuchet MS"/>
            </a:endParaRPr>
          </a:p>
          <a:p>
            <a:pPr marL="431800" indent="-419100">
              <a:lnSpc>
                <a:spcPts val="2960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pc="-65" dirty="0" smtClean="0">
                <a:solidFill>
                  <a:srgbClr val="292934"/>
                </a:solidFill>
                <a:cs typeface="Trebuchet MS"/>
              </a:rPr>
              <a:t>Reflect </a:t>
            </a:r>
            <a:r>
              <a:rPr lang="en-US" dirty="0" smtClean="0">
                <a:solidFill>
                  <a:srgbClr val="292934"/>
                </a:solidFill>
                <a:cs typeface="Trebuchet MS"/>
              </a:rPr>
              <a:t>on </a:t>
            </a:r>
            <a:r>
              <a:rPr lang="en-US" spc="-90" dirty="0" smtClean="0">
                <a:solidFill>
                  <a:srgbClr val="292934"/>
                </a:solidFill>
                <a:cs typeface="Trebuchet MS"/>
              </a:rPr>
              <a:t>their  </a:t>
            </a: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institutions 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 organizations and </a:t>
            </a:r>
            <a:r>
              <a:rPr lang="en-US" spc="-570" dirty="0" smtClean="0">
                <a:solidFill>
                  <a:srgbClr val="292934"/>
                </a:solidFill>
                <a:cs typeface="Trebuchet MS"/>
              </a:rPr>
              <a:t>  </a:t>
            </a:r>
            <a:r>
              <a:rPr lang="en-US" spc="-55" dirty="0" smtClean="0">
                <a:solidFill>
                  <a:srgbClr val="292934"/>
                </a:solidFill>
                <a:cs typeface="Trebuchet MS"/>
              </a:rPr>
              <a:t>determine what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needs </a:t>
            </a:r>
            <a:r>
              <a:rPr lang="en-US" spc="-114" dirty="0" smtClean="0">
                <a:solidFill>
                  <a:srgbClr val="292934"/>
                </a:solidFill>
                <a:cs typeface="Trebuchet MS"/>
              </a:rPr>
              <a:t>to </a:t>
            </a:r>
            <a:r>
              <a:rPr lang="en-US" spc="5" dirty="0" smtClean="0">
                <a:solidFill>
                  <a:srgbClr val="292934"/>
                </a:solidFill>
                <a:cs typeface="Trebuchet MS"/>
              </a:rPr>
              <a:t>change and improve</a:t>
            </a:r>
            <a:endParaRPr lang="en-US" spc="-50" dirty="0" smtClean="0">
              <a:solidFill>
                <a:srgbClr val="292934"/>
              </a:solidFill>
              <a:cs typeface="Trebuchet MS"/>
            </a:endParaRPr>
          </a:p>
          <a:p>
            <a:pPr marL="431800" indent="-419100">
              <a:lnSpc>
                <a:spcPts val="2960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pc="-5" dirty="0" smtClean="0">
                <a:solidFill>
                  <a:srgbClr val="292934"/>
                </a:solidFill>
                <a:cs typeface="Trebuchet MS"/>
              </a:rPr>
              <a:t>Use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90" dirty="0" smtClean="0">
                <a:solidFill>
                  <a:srgbClr val="292934"/>
                </a:solidFill>
                <a:cs typeface="Trebuchet MS"/>
              </a:rPr>
              <a:t>their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dirty="0" smtClean="0">
                <a:solidFill>
                  <a:srgbClr val="292934"/>
                </a:solidFill>
                <a:cs typeface="Trebuchet MS"/>
              </a:rPr>
              <a:t>skills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0" dirty="0" smtClean="0">
                <a:solidFill>
                  <a:srgbClr val="292934"/>
                </a:solidFill>
                <a:cs typeface="Trebuchet MS"/>
              </a:rPr>
              <a:t>knowledge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14" dirty="0" smtClean="0">
                <a:solidFill>
                  <a:srgbClr val="292934"/>
                </a:solidFill>
                <a:cs typeface="Trebuchet MS"/>
              </a:rPr>
              <a:t>to</a:t>
            </a:r>
            <a:r>
              <a:rPr lang="en-US" spc="-130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60" dirty="0" smtClean="0">
                <a:solidFill>
                  <a:srgbClr val="292934"/>
                </a:solidFill>
                <a:cs typeface="Trebuchet MS"/>
              </a:rPr>
              <a:t>build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55" dirty="0" smtClean="0">
                <a:solidFill>
                  <a:srgbClr val="292934"/>
                </a:solidFill>
                <a:cs typeface="Trebuchet MS"/>
              </a:rPr>
              <a:t>capacity</a:t>
            </a:r>
            <a:r>
              <a:rPr lang="en-US" spc="-1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114" dirty="0" smtClean="0">
                <a:solidFill>
                  <a:srgbClr val="292934"/>
                </a:solidFill>
                <a:cs typeface="Trebuchet MS"/>
              </a:rPr>
              <a:t>to 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improve </a:t>
            </a:r>
            <a:r>
              <a:rPr lang="en-US" spc="-90" dirty="0" smtClean="0">
                <a:solidFill>
                  <a:srgbClr val="292934"/>
                </a:solidFill>
                <a:cs typeface="Trebuchet MS"/>
              </a:rPr>
              <a:t>their </a:t>
            </a: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institutions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32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organizations</a:t>
            </a:r>
          </a:p>
          <a:p>
            <a:pPr marL="431800" indent="-419100">
              <a:lnSpc>
                <a:spcPts val="2960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pc="-5" dirty="0" smtClean="0">
                <a:solidFill>
                  <a:srgbClr val="292934"/>
                </a:solidFill>
                <a:cs typeface="Trebuchet MS"/>
              </a:rPr>
              <a:t>Devise </a:t>
            </a:r>
            <a:r>
              <a:rPr lang="en-US" spc="-30" dirty="0" smtClean="0">
                <a:solidFill>
                  <a:srgbClr val="292934"/>
                </a:solidFill>
                <a:cs typeface="Trebuchet MS"/>
              </a:rPr>
              <a:t>strategies </a:t>
            </a:r>
            <a:r>
              <a:rPr lang="en-US" spc="-114" dirty="0" smtClean="0">
                <a:solidFill>
                  <a:srgbClr val="292934"/>
                </a:solidFill>
                <a:cs typeface="Trebuchet MS"/>
              </a:rPr>
              <a:t>to </a:t>
            </a:r>
            <a:r>
              <a:rPr lang="en-US" spc="-50" dirty="0" smtClean="0">
                <a:solidFill>
                  <a:srgbClr val="292934"/>
                </a:solidFill>
                <a:cs typeface="Trebuchet MS"/>
              </a:rPr>
              <a:t>improve</a:t>
            </a:r>
            <a:r>
              <a:rPr lang="en-US" spc="-390" dirty="0" smtClean="0">
                <a:solidFill>
                  <a:srgbClr val="292934"/>
                </a:solidFill>
                <a:cs typeface="Trebuchet MS"/>
              </a:rPr>
              <a:t>  </a:t>
            </a:r>
            <a:r>
              <a:rPr lang="en-US" spc="-40" dirty="0" smtClean="0">
                <a:solidFill>
                  <a:srgbClr val="292934"/>
                </a:solidFill>
                <a:cs typeface="Trebuchet MS"/>
              </a:rPr>
              <a:t>educational </a:t>
            </a: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institutions </a:t>
            </a:r>
            <a:r>
              <a:rPr lang="en-US" spc="10" dirty="0" smtClean="0">
                <a:solidFill>
                  <a:srgbClr val="292934"/>
                </a:solidFill>
                <a:cs typeface="Trebuchet MS"/>
              </a:rPr>
              <a:t>and</a:t>
            </a:r>
            <a:r>
              <a:rPr lang="en-US" spc="-215" dirty="0" smtClean="0">
                <a:solidFill>
                  <a:srgbClr val="292934"/>
                </a:solidFill>
                <a:cs typeface="Trebuchet MS"/>
              </a:rPr>
              <a:t> </a:t>
            </a:r>
            <a:r>
              <a:rPr lang="en-US" spc="-25" dirty="0" smtClean="0">
                <a:solidFill>
                  <a:srgbClr val="292934"/>
                </a:solidFill>
                <a:cs typeface="Trebuchet MS"/>
              </a:rPr>
              <a:t>organizations</a:t>
            </a:r>
          </a:p>
          <a:p>
            <a:pPr marL="431800" indent="-419100">
              <a:lnSpc>
                <a:spcPts val="2960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Reflect on the distribution of leadership in their school.  </a:t>
            </a:r>
          </a:p>
          <a:p>
            <a:pPr marL="431800" indent="-419100">
              <a:lnSpc>
                <a:spcPts val="2960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r>
              <a:rPr lang="en-US" spc="-45" dirty="0" smtClean="0">
                <a:solidFill>
                  <a:srgbClr val="292934"/>
                </a:solidFill>
                <a:cs typeface="Trebuchet MS"/>
              </a:rPr>
              <a:t>Identify characteristics of  school effectiveness  and effective leadership.</a:t>
            </a:r>
          </a:p>
          <a:p>
            <a:pPr marL="431800" indent="-419100">
              <a:lnSpc>
                <a:spcPts val="2960"/>
              </a:lnSpc>
              <a:buFont typeface="Arial"/>
              <a:buChar char="•"/>
              <a:tabLst>
                <a:tab pos="514984" algn="l"/>
                <a:tab pos="515620" algn="l"/>
              </a:tabLst>
            </a:pPr>
            <a:endParaRPr lang="en-US" spc="-25" dirty="0" smtClean="0">
              <a:solidFill>
                <a:srgbClr val="292934"/>
              </a:solidFill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 model for leading educational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5415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 model premised on collaboration that does not</a:t>
            </a:r>
          </a:p>
          <a:p>
            <a:pPr>
              <a:buNone/>
            </a:pPr>
            <a:r>
              <a:rPr lang="en-US" dirty="0" smtClean="0"/>
              <a:t>	only exist at the school level, but</a:t>
            </a:r>
          </a:p>
          <a:p>
            <a:pPr>
              <a:buNone/>
            </a:pPr>
            <a:r>
              <a:rPr lang="en-US" dirty="0" smtClean="0"/>
              <a:t>	‘…that such collaborations have to reach out to the</a:t>
            </a:r>
          </a:p>
          <a:p>
            <a:pPr>
              <a:buNone/>
            </a:pPr>
            <a:r>
              <a:rPr lang="en-US" dirty="0" smtClean="0"/>
              <a:t>	wider community..’ (Ainscow and West, 2006)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And should transform those stakeholders</a:t>
            </a:r>
          </a:p>
          <a:p>
            <a:pPr>
              <a:buNone/>
            </a:pPr>
            <a:r>
              <a:rPr lang="en-US" dirty="0" smtClean="0"/>
              <a:t>	‘…who remain on the margins of the system into full</a:t>
            </a:r>
          </a:p>
          <a:p>
            <a:pPr>
              <a:buNone/>
            </a:pPr>
            <a:r>
              <a:rPr lang="en-US" dirty="0" smtClean="0"/>
              <a:t>	participants. (Ainscow and West, 2006)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 model for leading educational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541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model seeks to unite all the agents of change,</a:t>
            </a:r>
          </a:p>
          <a:p>
            <a:pPr>
              <a:buNone/>
            </a:pPr>
            <a:r>
              <a:rPr lang="en-US" dirty="0" smtClean="0"/>
              <a:t>that is, policy makers, schools’ supervisors, teachers,</a:t>
            </a:r>
          </a:p>
          <a:p>
            <a:pPr>
              <a:buNone/>
            </a:pPr>
            <a:r>
              <a:rPr lang="en-US" dirty="0" smtClean="0"/>
              <a:t>principals, community leaders and parents, in a way that</a:t>
            </a:r>
          </a:p>
          <a:p>
            <a:pPr>
              <a:buNone/>
            </a:pPr>
            <a:r>
              <a:rPr lang="en-US" dirty="0" smtClean="0"/>
              <a:t>fosters collaboration, shared meanings and purposes</a:t>
            </a:r>
          </a:p>
          <a:p>
            <a:pPr>
              <a:buNone/>
            </a:pPr>
            <a:r>
              <a:rPr lang="en-US" dirty="0" smtClean="0"/>
              <a:t>among them, with a focus on improving teaching and</a:t>
            </a:r>
          </a:p>
          <a:p>
            <a:pPr>
              <a:buNone/>
            </a:pPr>
            <a:r>
              <a:rPr lang="en-US" dirty="0" smtClean="0"/>
              <a:t>learning in all schools.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/>
          <p:cNvSpPr/>
          <p:nvPr/>
        </p:nvSpPr>
        <p:spPr>
          <a:xfrm>
            <a:off x="0" y="0"/>
            <a:ext cx="9715500" cy="7212330"/>
          </a:xfrm>
          <a:custGeom>
            <a:avLst/>
            <a:gdLst/>
            <a:ahLst/>
            <a:cxnLst/>
            <a:rect l="l" t="t" r="r" b="b"/>
            <a:pathLst>
              <a:path w="9715500" h="7212330">
                <a:moveTo>
                  <a:pt x="0" y="0"/>
                </a:moveTo>
                <a:lnTo>
                  <a:pt x="9714980" y="0"/>
                </a:lnTo>
                <a:lnTo>
                  <a:pt x="9714980" y="7211868"/>
                </a:lnTo>
                <a:lnTo>
                  <a:pt x="0" y="72118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"/>
          <p:cNvSpPr/>
          <p:nvPr/>
        </p:nvSpPr>
        <p:spPr>
          <a:xfrm>
            <a:off x="377190" y="2042160"/>
            <a:ext cx="2095500" cy="2095500"/>
          </a:xfrm>
          <a:custGeom>
            <a:avLst/>
            <a:gdLst/>
            <a:ahLst/>
            <a:cxnLst/>
            <a:rect l="l" t="t" r="r" b="b"/>
            <a:pathLst>
              <a:path w="2095500" h="2095500">
                <a:moveTo>
                  <a:pt x="2095500" y="2095500"/>
                </a:moveTo>
                <a:lnTo>
                  <a:pt x="2095500" y="0"/>
                </a:lnTo>
                <a:lnTo>
                  <a:pt x="0" y="0"/>
                </a:lnTo>
                <a:lnTo>
                  <a:pt x="0" y="2095500"/>
                </a:lnTo>
                <a:lnTo>
                  <a:pt x="2095500" y="2095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5"/>
          <p:cNvSpPr txBox="1"/>
          <p:nvPr/>
        </p:nvSpPr>
        <p:spPr>
          <a:xfrm>
            <a:off x="465073" y="2255773"/>
            <a:ext cx="1920875" cy="16850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ts val="1780"/>
              </a:lnSpc>
              <a:spcBef>
                <a:spcPts val="140"/>
              </a:spcBef>
            </a:pPr>
            <a:r>
              <a:rPr sz="1500" b="1" u="heavy" spc="20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Role </a:t>
            </a:r>
            <a:r>
              <a:rPr sz="1500" b="1" u="heavy" spc="15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of</a:t>
            </a:r>
            <a:r>
              <a:rPr sz="1500" b="1" u="heavy" spc="-55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 </a:t>
            </a:r>
            <a:r>
              <a:rPr sz="1500" b="1" u="heavy" spc="20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Government</a:t>
            </a:r>
            <a:endParaRPr sz="1500" dirty="0">
              <a:cs typeface="Arial"/>
            </a:endParaRPr>
          </a:p>
          <a:p>
            <a:pPr marL="81280" indent="-68580">
              <a:lnSpc>
                <a:spcPts val="1780"/>
              </a:lnSpc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spc="15" dirty="0">
                <a:solidFill>
                  <a:srgbClr val="292934"/>
                </a:solidFill>
                <a:cs typeface="Arial"/>
              </a:rPr>
              <a:t>Resource</a:t>
            </a:r>
            <a:r>
              <a:rPr sz="1500" b="1" spc="-45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provision</a:t>
            </a:r>
            <a:endParaRPr sz="1500" dirty="0"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20" dirty="0">
                <a:solidFill>
                  <a:srgbClr val="292934"/>
                </a:solidFill>
                <a:cs typeface="Arial"/>
              </a:rPr>
              <a:t>Capacity</a:t>
            </a:r>
            <a:r>
              <a:rPr sz="1500" b="1" i="1" spc="-10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i="1" spc="15" dirty="0">
                <a:solidFill>
                  <a:srgbClr val="292934"/>
                </a:solidFill>
                <a:cs typeface="Arial"/>
              </a:rPr>
              <a:t>building</a:t>
            </a:r>
            <a:endParaRPr sz="1500" i="1" dirty="0"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15" dirty="0">
                <a:solidFill>
                  <a:srgbClr val="292934"/>
                </a:solidFill>
                <a:cs typeface="Arial"/>
              </a:rPr>
              <a:t>Support</a:t>
            </a:r>
            <a:endParaRPr sz="1500" i="1" dirty="0"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15" dirty="0">
                <a:solidFill>
                  <a:srgbClr val="292934"/>
                </a:solidFill>
                <a:cs typeface="Arial"/>
              </a:rPr>
              <a:t>Accountability</a:t>
            </a:r>
            <a:endParaRPr sz="1500" i="1" dirty="0">
              <a:cs typeface="Arial"/>
            </a:endParaRPr>
          </a:p>
          <a:p>
            <a:pPr marL="81280" indent="-68580">
              <a:lnSpc>
                <a:spcPts val="178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20" dirty="0">
                <a:solidFill>
                  <a:srgbClr val="292934"/>
                </a:solidFill>
                <a:cs typeface="Arial"/>
              </a:rPr>
              <a:t>Leadership</a:t>
            </a:r>
            <a:endParaRPr sz="1500" i="1" dirty="0">
              <a:cs typeface="Arial"/>
            </a:endParaRPr>
          </a:p>
          <a:p>
            <a:pPr marL="81280" indent="-68580">
              <a:lnSpc>
                <a:spcPts val="1780"/>
              </a:lnSpc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spc="15" dirty="0">
                <a:solidFill>
                  <a:srgbClr val="292934"/>
                </a:solidFill>
                <a:cs typeface="Arial"/>
              </a:rPr>
              <a:t>Administration</a:t>
            </a:r>
            <a:endParaRPr sz="1500" dirty="0">
              <a:cs typeface="Arial"/>
            </a:endParaRPr>
          </a:p>
        </p:txBody>
      </p:sp>
      <p:sp>
        <p:nvSpPr>
          <p:cNvPr id="23" name="object 6"/>
          <p:cNvSpPr txBox="1"/>
          <p:nvPr/>
        </p:nvSpPr>
        <p:spPr>
          <a:xfrm>
            <a:off x="3505200" y="1676400"/>
            <a:ext cx="2598420" cy="777136"/>
          </a:xfrm>
          <a:prstGeom prst="rect">
            <a:avLst/>
          </a:prstGeom>
          <a:solidFill>
            <a:srgbClr val="A6FB79"/>
          </a:solidFill>
          <a:ln w="10477">
            <a:solidFill>
              <a:srgbClr val="363744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295910" marR="283845" algn="ctr">
              <a:lnSpc>
                <a:spcPts val="1760"/>
              </a:lnSpc>
              <a:spcBef>
                <a:spcPts val="660"/>
              </a:spcBef>
            </a:pPr>
            <a:r>
              <a:rPr sz="1500" b="1" spc="25" dirty="0">
                <a:solidFill>
                  <a:srgbClr val="292934"/>
                </a:solidFill>
                <a:cs typeface="Arial"/>
              </a:rPr>
              <a:t>MOE &amp;</a:t>
            </a:r>
            <a:r>
              <a:rPr sz="1500" b="1" spc="-75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Governmental  </a:t>
            </a:r>
            <a:r>
              <a:rPr sz="1500" b="1" spc="15" dirty="0">
                <a:solidFill>
                  <a:srgbClr val="292934"/>
                </a:solidFill>
                <a:cs typeface="Arial"/>
              </a:rPr>
              <a:t>Agencies</a:t>
            </a:r>
            <a:endParaRPr sz="1500" dirty="0">
              <a:cs typeface="Arial"/>
            </a:endParaRPr>
          </a:p>
          <a:p>
            <a:pPr marL="8890" algn="ctr">
              <a:lnSpc>
                <a:spcPct val="100000"/>
              </a:lnSpc>
              <a:spcBef>
                <a:spcPts val="15"/>
              </a:spcBef>
            </a:pPr>
            <a:r>
              <a:rPr sz="1500" b="1" spc="15" dirty="0">
                <a:solidFill>
                  <a:srgbClr val="292934"/>
                </a:solidFill>
                <a:cs typeface="Arial"/>
              </a:rPr>
              <a:t>External funding</a:t>
            </a:r>
            <a:r>
              <a:rPr sz="1500" b="1" spc="-25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agencies</a:t>
            </a:r>
            <a:endParaRPr sz="1500" dirty="0">
              <a:cs typeface="Arial"/>
            </a:endParaRPr>
          </a:p>
        </p:txBody>
      </p:sp>
      <p:sp>
        <p:nvSpPr>
          <p:cNvPr id="24" name="object 9"/>
          <p:cNvSpPr txBox="1"/>
          <p:nvPr/>
        </p:nvSpPr>
        <p:spPr>
          <a:xfrm>
            <a:off x="3646169" y="5730240"/>
            <a:ext cx="2598420" cy="1028615"/>
          </a:xfrm>
          <a:prstGeom prst="rect">
            <a:avLst/>
          </a:prstGeom>
          <a:solidFill>
            <a:srgbClr val="FFFB00"/>
          </a:solidFill>
          <a:ln w="10477">
            <a:solidFill>
              <a:srgbClr val="363744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491490" marR="490220" indent="13335" algn="ctr">
              <a:lnSpc>
                <a:spcPct val="103899"/>
              </a:lnSpc>
              <a:spcBef>
                <a:spcPts val="605"/>
              </a:spcBef>
            </a:pPr>
            <a:r>
              <a:rPr sz="1500" b="1" spc="15" dirty="0">
                <a:solidFill>
                  <a:srgbClr val="292934"/>
                </a:solidFill>
                <a:cs typeface="Arial"/>
              </a:rPr>
              <a:t>School staff 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Parents</a:t>
            </a:r>
            <a:r>
              <a:rPr sz="1500" b="1" spc="-50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15" dirty="0">
                <a:solidFill>
                  <a:srgbClr val="292934"/>
                </a:solidFill>
                <a:cs typeface="Arial"/>
              </a:rPr>
              <a:t>Students  District 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Community</a:t>
            </a:r>
            <a:endParaRPr sz="1500" dirty="0">
              <a:cs typeface="Arial"/>
            </a:endParaRPr>
          </a:p>
        </p:txBody>
      </p:sp>
      <p:sp>
        <p:nvSpPr>
          <p:cNvPr id="25" name="object 10"/>
          <p:cNvSpPr/>
          <p:nvPr/>
        </p:nvSpPr>
        <p:spPr>
          <a:xfrm>
            <a:off x="4267200" y="2514600"/>
            <a:ext cx="872998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1"/>
          <p:cNvSpPr/>
          <p:nvPr/>
        </p:nvSpPr>
        <p:spPr>
          <a:xfrm>
            <a:off x="4362196" y="4800600"/>
            <a:ext cx="971804" cy="929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2"/>
          <p:cNvSpPr txBox="1"/>
          <p:nvPr/>
        </p:nvSpPr>
        <p:spPr>
          <a:xfrm>
            <a:off x="3398773" y="5264911"/>
            <a:ext cx="292354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1856105" algn="l"/>
              </a:tabLst>
            </a:pPr>
            <a:r>
              <a:rPr sz="1500" b="1" spc="20" dirty="0">
                <a:solidFill>
                  <a:srgbClr val="002060"/>
                </a:solidFill>
                <a:latin typeface="Arial"/>
                <a:cs typeface="Arial"/>
              </a:rPr>
              <a:t>feedback	</a:t>
            </a:r>
            <a:r>
              <a:rPr sz="1500" b="1" spc="15" dirty="0">
                <a:solidFill>
                  <a:srgbClr val="FF0000"/>
                </a:solidFill>
                <a:latin typeface="Arial"/>
                <a:cs typeface="Arial"/>
              </a:rPr>
              <a:t>negotiation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8" name="object 13"/>
          <p:cNvSpPr txBox="1"/>
          <p:nvPr/>
        </p:nvSpPr>
        <p:spPr>
          <a:xfrm>
            <a:off x="3505199" y="3337052"/>
            <a:ext cx="2743201" cy="14583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11200" marR="283210" algn="ctr">
              <a:lnSpc>
                <a:spcPct val="103899"/>
              </a:lnSpc>
            </a:pPr>
            <a:r>
              <a:rPr sz="1500" b="1" spc="15" dirty="0" smtClean="0">
                <a:solidFill>
                  <a:srgbClr val="292934"/>
                </a:solidFill>
                <a:cs typeface="Arial"/>
              </a:rPr>
              <a:t>Policy</a:t>
            </a:r>
            <a:r>
              <a:rPr sz="1500" b="1" spc="-60" dirty="0" smtClean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development  </a:t>
            </a:r>
            <a:r>
              <a:rPr sz="1500" b="1" spc="15" dirty="0">
                <a:solidFill>
                  <a:srgbClr val="292934"/>
                </a:solidFill>
                <a:cs typeface="Arial"/>
              </a:rPr>
              <a:t>and         Implementation  </a:t>
            </a:r>
            <a:r>
              <a:rPr sz="1500" b="1" spc="15" dirty="0" smtClean="0">
                <a:solidFill>
                  <a:srgbClr val="292934"/>
                </a:solidFill>
                <a:cs typeface="Arial"/>
              </a:rPr>
              <a:t>Unit</a:t>
            </a:r>
            <a:endParaRPr lang="en-US" sz="1500" b="1" spc="15" dirty="0" smtClean="0">
              <a:solidFill>
                <a:srgbClr val="292934"/>
              </a:solidFill>
              <a:cs typeface="Arial"/>
            </a:endParaRPr>
          </a:p>
          <a:p>
            <a:pPr marL="711200" marR="283210" algn="ctr">
              <a:lnSpc>
                <a:spcPct val="103899"/>
              </a:lnSpc>
            </a:pPr>
            <a:endParaRPr lang="en-US" sz="1500" b="1" spc="15" dirty="0" smtClean="0">
              <a:solidFill>
                <a:srgbClr val="292934"/>
              </a:solidFill>
              <a:latin typeface="Arial"/>
              <a:cs typeface="Arial"/>
            </a:endParaRPr>
          </a:p>
          <a:p>
            <a:pPr marL="711200" marR="283210" algn="ctr">
              <a:lnSpc>
                <a:spcPct val="103899"/>
              </a:lnSpc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29" name="object 15"/>
          <p:cNvSpPr/>
          <p:nvPr/>
        </p:nvSpPr>
        <p:spPr>
          <a:xfrm>
            <a:off x="377190" y="4640579"/>
            <a:ext cx="2011680" cy="2011680"/>
          </a:xfrm>
          <a:custGeom>
            <a:avLst/>
            <a:gdLst/>
            <a:ahLst/>
            <a:cxnLst/>
            <a:rect l="l" t="t" r="r" b="b"/>
            <a:pathLst>
              <a:path w="2011680" h="2011679">
                <a:moveTo>
                  <a:pt x="0" y="0"/>
                </a:moveTo>
                <a:lnTo>
                  <a:pt x="2011678" y="0"/>
                </a:lnTo>
                <a:lnTo>
                  <a:pt x="2011678" y="2011678"/>
                </a:lnTo>
                <a:lnTo>
                  <a:pt x="0" y="2011678"/>
                </a:lnTo>
                <a:lnTo>
                  <a:pt x="0" y="0"/>
                </a:lnTo>
                <a:close/>
              </a:path>
            </a:pathLst>
          </a:custGeom>
          <a:ln w="10477">
            <a:solidFill>
              <a:srgbClr val="3637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6"/>
          <p:cNvSpPr txBox="1"/>
          <p:nvPr/>
        </p:nvSpPr>
        <p:spPr>
          <a:xfrm>
            <a:off x="465073" y="4801108"/>
            <a:ext cx="1724025" cy="169790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b="1" u="heavy" spc="20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Role </a:t>
            </a:r>
            <a:r>
              <a:rPr sz="1500" b="1" u="heavy" spc="15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of</a:t>
            </a:r>
            <a:r>
              <a:rPr sz="1500" b="1" u="heavy" spc="-20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 </a:t>
            </a:r>
            <a:r>
              <a:rPr sz="1500" b="1" u="heavy" spc="15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District</a:t>
            </a:r>
            <a:endParaRPr sz="1500" dirty="0"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15" dirty="0">
                <a:solidFill>
                  <a:srgbClr val="292934"/>
                </a:solidFill>
                <a:cs typeface="Arial"/>
              </a:rPr>
              <a:t>Monitoring</a:t>
            </a:r>
            <a:endParaRPr sz="1500" i="1" dirty="0"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20" dirty="0">
                <a:solidFill>
                  <a:srgbClr val="292934"/>
                </a:solidFill>
                <a:cs typeface="Arial"/>
              </a:rPr>
              <a:t>Capacity</a:t>
            </a:r>
            <a:r>
              <a:rPr sz="1500" b="1" i="1" spc="-55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i="1" spc="15" dirty="0">
                <a:solidFill>
                  <a:srgbClr val="292934"/>
                </a:solidFill>
                <a:cs typeface="Arial"/>
              </a:rPr>
              <a:t>building</a:t>
            </a:r>
            <a:endParaRPr sz="1500" i="1" dirty="0"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spc="15" dirty="0">
                <a:solidFill>
                  <a:srgbClr val="292934"/>
                </a:solidFill>
                <a:cs typeface="Arial"/>
              </a:rPr>
              <a:t>Supervision</a:t>
            </a:r>
            <a:endParaRPr sz="1500" dirty="0">
              <a:cs typeface="Arial"/>
            </a:endParaRPr>
          </a:p>
          <a:p>
            <a:pPr marL="81280" indent="-68580">
              <a:lnSpc>
                <a:spcPts val="178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15" dirty="0">
                <a:solidFill>
                  <a:srgbClr val="292934"/>
                </a:solidFill>
                <a:cs typeface="Arial"/>
              </a:rPr>
              <a:t>Support</a:t>
            </a:r>
            <a:endParaRPr sz="1500" i="1" dirty="0">
              <a:cs typeface="Arial"/>
            </a:endParaRPr>
          </a:p>
          <a:p>
            <a:pPr marL="81280" indent="-68580">
              <a:lnSpc>
                <a:spcPts val="1780"/>
              </a:lnSpc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15" dirty="0">
                <a:solidFill>
                  <a:srgbClr val="292934"/>
                </a:solidFill>
                <a:cs typeface="Arial"/>
              </a:rPr>
              <a:t>Accountability</a:t>
            </a:r>
            <a:endParaRPr sz="1500" i="1" dirty="0">
              <a:cs typeface="Arial"/>
            </a:endParaRPr>
          </a:p>
          <a:p>
            <a:pPr marL="81280" indent="-68580">
              <a:lnSpc>
                <a:spcPct val="100000"/>
              </a:lnSpc>
              <a:spcBef>
                <a:spcPts val="70"/>
              </a:spcBef>
              <a:buSzPct val="93333"/>
              <a:buFont typeface="Arial"/>
              <a:buChar char="•"/>
              <a:tabLst>
                <a:tab pos="81915" algn="l"/>
              </a:tabLst>
            </a:pPr>
            <a:r>
              <a:rPr sz="1500" b="1" i="1" spc="20" dirty="0">
                <a:solidFill>
                  <a:srgbClr val="292934"/>
                </a:solidFill>
                <a:cs typeface="Arial"/>
              </a:rPr>
              <a:t>Leadership</a:t>
            </a:r>
            <a:endParaRPr sz="1500" i="1" dirty="0">
              <a:cs typeface="Arial"/>
            </a:endParaRPr>
          </a:p>
        </p:txBody>
      </p:sp>
      <p:sp>
        <p:nvSpPr>
          <p:cNvPr id="31" name="object 17"/>
          <p:cNvSpPr txBox="1"/>
          <p:nvPr/>
        </p:nvSpPr>
        <p:spPr>
          <a:xfrm>
            <a:off x="7239001" y="2125980"/>
            <a:ext cx="2286000" cy="3467488"/>
          </a:xfrm>
          <a:prstGeom prst="rect">
            <a:avLst/>
          </a:prstGeom>
          <a:solidFill>
            <a:srgbClr val="FFFFFF"/>
          </a:solidFill>
          <a:ln w="10477">
            <a:solidFill>
              <a:srgbClr val="363744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100330" marR="3175">
              <a:lnSpc>
                <a:spcPct val="100000"/>
              </a:lnSpc>
              <a:spcBef>
                <a:spcPts val="675"/>
              </a:spcBef>
            </a:pPr>
            <a:r>
              <a:rPr sz="1500" b="1" u="heavy" spc="20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Role </a:t>
            </a:r>
            <a:r>
              <a:rPr sz="1500" b="1" u="heavy" spc="15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of</a:t>
            </a:r>
            <a:r>
              <a:rPr sz="1500" b="1" u="heavy" spc="-10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 </a:t>
            </a:r>
            <a:r>
              <a:rPr sz="1500" b="1" u="heavy" spc="15" dirty="0">
                <a:solidFill>
                  <a:srgbClr val="292934"/>
                </a:solidFill>
                <a:uFill>
                  <a:solidFill>
                    <a:srgbClr val="363744"/>
                  </a:solidFill>
                </a:uFill>
                <a:cs typeface="Arial"/>
              </a:rPr>
              <a:t>School</a:t>
            </a:r>
            <a:endParaRPr sz="1500" dirty="0">
              <a:cs typeface="Arial"/>
            </a:endParaRPr>
          </a:p>
          <a:p>
            <a:pPr marR="3175">
              <a:lnSpc>
                <a:spcPct val="100000"/>
              </a:lnSpc>
              <a:spcBef>
                <a:spcPts val="30"/>
              </a:spcBef>
            </a:pPr>
            <a:endParaRPr sz="1600" dirty="0">
              <a:cs typeface="Times New Roman"/>
            </a:endParaRPr>
          </a:p>
          <a:p>
            <a:pPr marL="154305" marR="360680" indent="-53975">
              <a:lnSpc>
                <a:spcPct val="103899"/>
              </a:lnSpc>
              <a:buSzPct val="93333"/>
              <a:buFont typeface="Arial"/>
              <a:buChar char="•"/>
              <a:tabLst>
                <a:tab pos="170180" algn="l"/>
              </a:tabLst>
            </a:pPr>
            <a:r>
              <a:rPr sz="1500" b="1" spc="20" dirty="0">
                <a:solidFill>
                  <a:srgbClr val="292934"/>
                </a:solidFill>
                <a:cs typeface="Arial"/>
              </a:rPr>
              <a:t>Focus on</a:t>
            </a:r>
            <a:r>
              <a:rPr sz="1500" b="1" spc="-65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15" dirty="0">
                <a:solidFill>
                  <a:srgbClr val="292934"/>
                </a:solidFill>
                <a:cs typeface="Arial"/>
              </a:rPr>
              <a:t>Student 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Learning</a:t>
            </a:r>
            <a:endParaRPr sz="1500" dirty="0">
              <a:cs typeface="Arial"/>
            </a:endParaRPr>
          </a:p>
          <a:p>
            <a:pPr marL="100330" marR="490220">
              <a:lnSpc>
                <a:spcPts val="1760"/>
              </a:lnSpc>
              <a:spcBef>
                <a:spcPts val="165"/>
              </a:spcBef>
              <a:buSzPct val="93333"/>
              <a:buFont typeface="Arial"/>
              <a:buChar char="•"/>
              <a:tabLst>
                <a:tab pos="170180" algn="l"/>
              </a:tabLst>
            </a:pPr>
            <a:r>
              <a:rPr sz="1500" b="1" i="1" spc="15" dirty="0">
                <a:solidFill>
                  <a:srgbClr val="292934"/>
                </a:solidFill>
                <a:cs typeface="Arial"/>
              </a:rPr>
              <a:t>Effective</a:t>
            </a:r>
            <a:r>
              <a:rPr sz="1500" b="1" i="1" spc="-35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i="1" spc="15" dirty="0">
                <a:solidFill>
                  <a:srgbClr val="292934"/>
                </a:solidFill>
                <a:cs typeface="Arial"/>
              </a:rPr>
              <a:t>School  </a:t>
            </a:r>
            <a:r>
              <a:rPr sz="1500" b="1" i="1" spc="20" dirty="0">
                <a:solidFill>
                  <a:srgbClr val="292934"/>
                </a:solidFill>
                <a:cs typeface="Arial"/>
              </a:rPr>
              <a:t>Leadership</a:t>
            </a:r>
            <a:endParaRPr sz="1500" i="1" dirty="0">
              <a:cs typeface="Arial"/>
            </a:endParaRPr>
          </a:p>
          <a:p>
            <a:pPr marL="154305" marR="298450" indent="-53975">
              <a:lnSpc>
                <a:spcPts val="1870"/>
              </a:lnSpc>
              <a:spcBef>
                <a:spcPts val="20"/>
              </a:spcBef>
              <a:buSzPct val="93333"/>
              <a:buFont typeface="Arial"/>
              <a:buChar char="•"/>
              <a:tabLst>
                <a:tab pos="170180" algn="l"/>
              </a:tabLst>
            </a:pPr>
            <a:r>
              <a:rPr sz="1500" b="1" spc="15" dirty="0">
                <a:solidFill>
                  <a:srgbClr val="292934"/>
                </a:solidFill>
                <a:cs typeface="Arial"/>
              </a:rPr>
              <a:t>Effective</a:t>
            </a:r>
            <a:r>
              <a:rPr sz="1500" b="1" spc="-50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5" dirty="0">
                <a:solidFill>
                  <a:srgbClr val="292934"/>
                </a:solidFill>
                <a:cs typeface="Arial"/>
              </a:rPr>
              <a:t>Teaching 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and</a:t>
            </a:r>
            <a:r>
              <a:rPr sz="1500" b="1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Learning</a:t>
            </a:r>
            <a:endParaRPr sz="1500" dirty="0">
              <a:cs typeface="Arial"/>
            </a:endParaRPr>
          </a:p>
          <a:p>
            <a:pPr marL="154305" marR="3175" indent="-53975">
              <a:lnSpc>
                <a:spcPts val="1795"/>
              </a:lnSpc>
              <a:buSzPct val="93333"/>
              <a:buFont typeface="Arial"/>
              <a:buChar char="•"/>
              <a:tabLst>
                <a:tab pos="170180" algn="l"/>
              </a:tabLst>
            </a:pPr>
            <a:r>
              <a:rPr sz="1500" b="1" i="1" spc="15" dirty="0">
                <a:solidFill>
                  <a:srgbClr val="292934"/>
                </a:solidFill>
                <a:cs typeface="Arial"/>
              </a:rPr>
              <a:t>Accountability</a:t>
            </a:r>
            <a:endParaRPr sz="1500" i="1" dirty="0">
              <a:cs typeface="Arial"/>
            </a:endParaRPr>
          </a:p>
          <a:p>
            <a:pPr marL="154305" marR="772795" indent="-53975">
              <a:lnSpc>
                <a:spcPts val="1760"/>
              </a:lnSpc>
              <a:spcBef>
                <a:spcPts val="160"/>
              </a:spcBef>
              <a:buSzPct val="93333"/>
              <a:buFont typeface="Arial"/>
              <a:buChar char="•"/>
              <a:tabLst>
                <a:tab pos="170180" algn="l"/>
              </a:tabLst>
            </a:pPr>
            <a:r>
              <a:rPr sz="1500" b="1" spc="25" dirty="0">
                <a:solidFill>
                  <a:srgbClr val="292934"/>
                </a:solidFill>
                <a:cs typeface="Arial"/>
              </a:rPr>
              <a:t>C</a:t>
            </a:r>
            <a:r>
              <a:rPr sz="1500" b="1" spc="15" dirty="0">
                <a:solidFill>
                  <a:srgbClr val="292934"/>
                </a:solidFill>
                <a:cs typeface="Arial"/>
              </a:rPr>
              <a:t>o</a:t>
            </a:r>
            <a:r>
              <a:rPr sz="1500" b="1" spc="10" dirty="0">
                <a:solidFill>
                  <a:srgbClr val="292934"/>
                </a:solidFill>
                <a:cs typeface="Arial"/>
              </a:rPr>
              <a:t>lla</a:t>
            </a:r>
            <a:r>
              <a:rPr sz="1500" b="1" spc="15" dirty="0">
                <a:solidFill>
                  <a:srgbClr val="292934"/>
                </a:solidFill>
                <a:cs typeface="Arial"/>
              </a:rPr>
              <a:t>borat</a:t>
            </a:r>
            <a:r>
              <a:rPr sz="1500" b="1" spc="5" dirty="0">
                <a:solidFill>
                  <a:srgbClr val="292934"/>
                </a:solidFill>
                <a:cs typeface="Arial"/>
              </a:rPr>
              <a:t>i</a:t>
            </a:r>
            <a:r>
              <a:rPr sz="1500" b="1" spc="15" dirty="0">
                <a:solidFill>
                  <a:srgbClr val="292934"/>
                </a:solidFill>
                <a:cs typeface="Arial"/>
              </a:rPr>
              <a:t>ve  Practice</a:t>
            </a:r>
            <a:endParaRPr sz="1500" dirty="0">
              <a:cs typeface="Arial"/>
            </a:endParaRPr>
          </a:p>
          <a:p>
            <a:pPr marL="154305" indent="-53975">
              <a:lnSpc>
                <a:spcPts val="1870"/>
              </a:lnSpc>
              <a:spcBef>
                <a:spcPts val="25"/>
              </a:spcBef>
              <a:buSzPct val="93333"/>
              <a:buFont typeface="Arial"/>
              <a:buChar char="•"/>
              <a:tabLst>
                <a:tab pos="170180" algn="l"/>
              </a:tabLst>
            </a:pPr>
            <a:r>
              <a:rPr sz="1500" b="1" spc="15" dirty="0">
                <a:solidFill>
                  <a:srgbClr val="292934"/>
                </a:solidFill>
                <a:cs typeface="Arial"/>
              </a:rPr>
              <a:t>Implementation of  relevant</a:t>
            </a:r>
            <a:r>
              <a:rPr sz="1500" b="1" spc="-45" dirty="0">
                <a:solidFill>
                  <a:srgbClr val="292934"/>
                </a:solidFill>
                <a:cs typeface="Arial"/>
              </a:rPr>
              <a:t> </a:t>
            </a:r>
            <a:r>
              <a:rPr sz="1500" b="1" spc="20" dirty="0">
                <a:solidFill>
                  <a:srgbClr val="292934"/>
                </a:solidFill>
                <a:cs typeface="Arial"/>
              </a:rPr>
              <a:t>improvement  initiatives</a:t>
            </a:r>
          </a:p>
        </p:txBody>
      </p:sp>
      <p:sp>
        <p:nvSpPr>
          <p:cNvPr id="32" name="object 18"/>
          <p:cNvSpPr txBox="1">
            <a:spLocks noGrp="1"/>
          </p:cNvSpPr>
          <p:nvPr>
            <p:ph type="title"/>
          </p:nvPr>
        </p:nvSpPr>
        <p:spPr>
          <a:xfrm>
            <a:off x="609600" y="514845"/>
            <a:ext cx="8839200" cy="101245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454150" marR="5080" indent="-1442085">
              <a:lnSpc>
                <a:spcPts val="3629"/>
              </a:lnSpc>
              <a:spcBef>
                <a:spcPts val="275"/>
              </a:spcBef>
            </a:pPr>
            <a:r>
              <a:rPr spc="20" dirty="0"/>
              <a:t>A </a:t>
            </a:r>
            <a:r>
              <a:rPr spc="15" dirty="0"/>
              <a:t>Model </a:t>
            </a:r>
            <a:r>
              <a:rPr spc="10" dirty="0"/>
              <a:t>of School </a:t>
            </a:r>
            <a:r>
              <a:rPr spc="15" dirty="0"/>
              <a:t>Improvement</a:t>
            </a:r>
            <a:r>
              <a:rPr spc="-204" dirty="0"/>
              <a:t> </a:t>
            </a:r>
            <a:r>
              <a:rPr spc="10" dirty="0"/>
              <a:t>for  </a:t>
            </a:r>
            <a:r>
              <a:rPr spc="-15" dirty="0"/>
              <a:t>Trinidad </a:t>
            </a:r>
            <a:r>
              <a:rPr spc="10" dirty="0"/>
              <a:t>and</a:t>
            </a:r>
            <a:r>
              <a:rPr spc="20" dirty="0"/>
              <a:t> </a:t>
            </a:r>
            <a:r>
              <a:rPr spc="-25" dirty="0"/>
              <a:t>Tobago</a:t>
            </a:r>
          </a:p>
        </p:txBody>
      </p:sp>
      <p:sp>
        <p:nvSpPr>
          <p:cNvPr id="33" name="object 20"/>
          <p:cNvSpPr/>
          <p:nvPr/>
        </p:nvSpPr>
        <p:spPr>
          <a:xfrm>
            <a:off x="6244590" y="4221479"/>
            <a:ext cx="1070610" cy="121921"/>
          </a:xfrm>
          <a:custGeom>
            <a:avLst/>
            <a:gdLst/>
            <a:ahLst/>
            <a:cxnLst/>
            <a:rect l="l" t="t" r="r" b="b"/>
            <a:pathLst>
              <a:path w="1257300" h="167639">
                <a:moveTo>
                  <a:pt x="0" y="83819"/>
                </a:moveTo>
                <a:lnTo>
                  <a:pt x="251459" y="0"/>
                </a:lnTo>
                <a:lnTo>
                  <a:pt x="251459" y="41910"/>
                </a:lnTo>
                <a:lnTo>
                  <a:pt x="1005839" y="41910"/>
                </a:lnTo>
                <a:lnTo>
                  <a:pt x="1005839" y="0"/>
                </a:lnTo>
                <a:lnTo>
                  <a:pt x="1257298" y="83819"/>
                </a:lnTo>
                <a:lnTo>
                  <a:pt x="1005839" y="167639"/>
                </a:lnTo>
                <a:lnTo>
                  <a:pt x="1005839" y="125729"/>
                </a:lnTo>
                <a:lnTo>
                  <a:pt x="251459" y="125729"/>
                </a:lnTo>
                <a:lnTo>
                  <a:pt x="251459" y="167639"/>
                </a:lnTo>
                <a:lnTo>
                  <a:pt x="0" y="83819"/>
                </a:lnTo>
                <a:close/>
              </a:path>
            </a:pathLst>
          </a:custGeom>
          <a:solidFill>
            <a:srgbClr val="C00000"/>
          </a:solidFill>
          <a:ln w="1047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2"/>
          <p:cNvSpPr/>
          <p:nvPr/>
        </p:nvSpPr>
        <p:spPr>
          <a:xfrm>
            <a:off x="2427371" y="3464578"/>
            <a:ext cx="925429" cy="497822"/>
          </a:xfrm>
          <a:custGeom>
            <a:avLst/>
            <a:gdLst/>
            <a:ahLst/>
            <a:cxnLst/>
            <a:rect l="l" t="t" r="r" b="b"/>
            <a:pathLst>
              <a:path w="1273175" h="689610">
                <a:moveTo>
                  <a:pt x="0" y="0"/>
                </a:moveTo>
                <a:lnTo>
                  <a:pt x="300319" y="53467"/>
                </a:lnTo>
                <a:lnTo>
                  <a:pt x="277444" y="95691"/>
                </a:lnTo>
                <a:lnTo>
                  <a:pt x="1041155" y="509436"/>
                </a:lnTo>
                <a:lnTo>
                  <a:pt x="1064030" y="467213"/>
                </a:lnTo>
                <a:lnTo>
                  <a:pt x="1272852" y="689577"/>
                </a:lnTo>
                <a:lnTo>
                  <a:pt x="972530" y="636107"/>
                </a:lnTo>
                <a:lnTo>
                  <a:pt x="995405" y="593884"/>
                </a:lnTo>
                <a:lnTo>
                  <a:pt x="231694" y="180138"/>
                </a:lnTo>
                <a:lnTo>
                  <a:pt x="208819" y="222361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1047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4"/>
          <p:cNvSpPr/>
          <p:nvPr/>
        </p:nvSpPr>
        <p:spPr>
          <a:xfrm>
            <a:off x="2438400" y="4876800"/>
            <a:ext cx="1447800" cy="620868"/>
          </a:xfrm>
          <a:custGeom>
            <a:avLst/>
            <a:gdLst/>
            <a:ahLst/>
            <a:cxnLst/>
            <a:rect l="l" t="t" r="r" b="b"/>
            <a:pathLst>
              <a:path w="1553210" h="663575">
                <a:moveTo>
                  <a:pt x="1552840" y="0"/>
                </a:moveTo>
                <a:lnTo>
                  <a:pt x="1279661" y="220202"/>
                </a:lnTo>
                <a:lnTo>
                  <a:pt x="1260966" y="176443"/>
                </a:lnTo>
                <a:lnTo>
                  <a:pt x="329261" y="574495"/>
                </a:lnTo>
                <a:lnTo>
                  <a:pt x="347956" y="618253"/>
                </a:lnTo>
                <a:lnTo>
                  <a:pt x="0" y="663418"/>
                </a:lnTo>
                <a:lnTo>
                  <a:pt x="273176" y="443218"/>
                </a:lnTo>
                <a:lnTo>
                  <a:pt x="291871" y="486976"/>
                </a:lnTo>
                <a:lnTo>
                  <a:pt x="1223576" y="88925"/>
                </a:lnTo>
                <a:lnTo>
                  <a:pt x="1204881" y="45166"/>
                </a:lnTo>
                <a:lnTo>
                  <a:pt x="1552840" y="0"/>
                </a:lnTo>
                <a:close/>
              </a:path>
            </a:pathLst>
          </a:custGeom>
          <a:solidFill>
            <a:srgbClr val="C00000"/>
          </a:solidFill>
          <a:ln w="1047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2"/>
          <p:cNvSpPr txBox="1"/>
          <p:nvPr/>
        </p:nvSpPr>
        <p:spPr>
          <a:xfrm>
            <a:off x="3352800" y="3048000"/>
            <a:ext cx="292354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1856105" algn="l"/>
              </a:tabLst>
            </a:pPr>
            <a:r>
              <a:rPr sz="1500" b="1" spc="20" dirty="0">
                <a:solidFill>
                  <a:srgbClr val="002060"/>
                </a:solidFill>
                <a:latin typeface="Arial"/>
                <a:cs typeface="Arial"/>
              </a:rPr>
              <a:t>feedback	</a:t>
            </a:r>
            <a:r>
              <a:rPr sz="1500" b="1" spc="15" dirty="0">
                <a:solidFill>
                  <a:srgbClr val="FF0000"/>
                </a:solidFill>
                <a:latin typeface="Arial"/>
                <a:cs typeface="Arial"/>
              </a:rPr>
              <a:t>negotiation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ank you min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 agreed definition of the concept of leadership (Leithwood et al., 1999).</a:t>
            </a:r>
          </a:p>
          <a:p>
            <a:r>
              <a:rPr lang="en-US" sz="2800" dirty="0" smtClean="0"/>
              <a:t>“The definition of leadership is arbitrary and very subjective” (Yukl, 2002, pp. 4–5). </a:t>
            </a:r>
          </a:p>
          <a:p>
            <a:r>
              <a:rPr lang="en-US" sz="2800" dirty="0" smtClean="0"/>
              <a:t>“Leadership is like beauty, it is hard to define, but you know it when you see it” (Bennis, 1989). </a:t>
            </a:r>
          </a:p>
          <a:p>
            <a:r>
              <a:rPr lang="en-US" sz="2800" dirty="0" smtClean="0"/>
              <a:t>“Leadership is often regarded as the single most important factor in the success or failure of institutions” (Bass, 1990).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“Leaders are largely responsible for school performance” (Ogawa &amp; Scribner, 2002).</a:t>
            </a:r>
          </a:p>
          <a:p>
            <a:r>
              <a:rPr lang="en-US" sz="2800" dirty="0" smtClean="0"/>
              <a:t>Empirical link between school leadership and student achievement.</a:t>
            </a:r>
          </a:p>
          <a:p>
            <a:r>
              <a:rPr lang="en-US" sz="2800" dirty="0" smtClean="0"/>
              <a:t>The second most important school-based factor in children’s academic achievement (Leithwood, Louis, Anderson, &amp; </a:t>
            </a:r>
            <a:r>
              <a:rPr lang="en-US" sz="2800" dirty="0" err="1" smtClean="0"/>
              <a:t>Wahlstrom</a:t>
            </a:r>
            <a:r>
              <a:rPr lang="en-US" sz="2800" dirty="0" smtClean="0"/>
              <a:t>, 2004). </a:t>
            </a:r>
          </a:p>
          <a:p>
            <a:r>
              <a:rPr lang="en-US" sz="2800" dirty="0" smtClean="0"/>
              <a:t>Indirect influence on students’ achievements through the school climate they craft (Hallinger &amp; Heck, 1998). Influence staff motivation, commitment and working conditions.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School Improvement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‘A strategy for educational change that enhances student outcomes as well as strengthening the school's capacity for managing change” (Hopkins, 1994, p.3).</a:t>
            </a:r>
          </a:p>
          <a:p>
            <a:r>
              <a:rPr lang="en-US" sz="2800" dirty="0" smtClean="0"/>
              <a:t> ‘A collaborative, supportive and exciting process that involves all the stakeholders in learning how to make systematic progress in achieving the aims and accountabilities of the school’ (Reid, Hopkins &amp; Holly, 1987).</a:t>
            </a:r>
          </a:p>
          <a:p>
            <a:r>
              <a:rPr lang="en-US" sz="2800" dirty="0" smtClean="0"/>
              <a:t>The development of policies and practical initiatives to improve schools and the quality of students’ educational experiences.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Effective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763000" cy="469392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Shape a vision of academic success for all students, one based on high standards</a:t>
            </a:r>
          </a:p>
          <a:p>
            <a:r>
              <a:rPr lang="en-US" sz="2800" dirty="0" smtClean="0"/>
              <a:t>Create a climate hospitable to education in order that safety, a cooperative spirit, and other foundations of fruitful interaction prevail;</a:t>
            </a:r>
          </a:p>
          <a:p>
            <a:r>
              <a:rPr lang="en-US" sz="2800" dirty="0" smtClean="0"/>
              <a:t>Cultivate leadership in others so that teachers and other adults assume their part in realizing the school’s vision</a:t>
            </a:r>
          </a:p>
          <a:p>
            <a:r>
              <a:rPr lang="en-US" sz="2800" dirty="0" smtClean="0"/>
              <a:t>Improving Instruction to enable teachers to teach at their best and students to learn at their utmost </a:t>
            </a:r>
          </a:p>
          <a:p>
            <a:r>
              <a:rPr lang="en-US" sz="2800" dirty="0" smtClean="0"/>
              <a:t>Manage people, data and processes to foster school improvement. </a:t>
            </a:r>
          </a:p>
          <a:p>
            <a:pPr algn="r">
              <a:buNone/>
            </a:pPr>
            <a:r>
              <a:rPr lang="en-US" sz="2800" dirty="0" smtClean="0"/>
              <a:t>(The Wallace Foundation, 2012)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</a:t>
            </a:r>
            <a:br>
              <a:rPr lang="en-US" dirty="0" smtClean="0"/>
            </a:br>
            <a:r>
              <a:rPr lang="en-US" sz="3600" dirty="0" smtClean="0"/>
              <a:t>Shape a vision of academic success for all students, one based on high standards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Establish a school-wide vision</a:t>
            </a:r>
          </a:p>
          <a:p>
            <a:pPr lvl="1"/>
            <a:r>
              <a:rPr lang="en-US" dirty="0" smtClean="0"/>
              <a:t>commitment to high standards </a:t>
            </a:r>
          </a:p>
          <a:p>
            <a:pPr lvl="1"/>
            <a:r>
              <a:rPr lang="en-US" dirty="0" smtClean="0"/>
              <a:t>the success of all students.</a:t>
            </a:r>
          </a:p>
          <a:p>
            <a:r>
              <a:rPr lang="en-US" dirty="0" smtClean="0"/>
              <a:t>Have high expectations for all (advantaged and less advantaged students)</a:t>
            </a:r>
          </a:p>
          <a:p>
            <a:r>
              <a:rPr lang="en-US" dirty="0" smtClean="0"/>
              <a:t>Standards and success for all students</a:t>
            </a:r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Mendels</a:t>
            </a:r>
            <a:r>
              <a:rPr lang="en-US" dirty="0" smtClean="0"/>
              <a:t>, 2012)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Create a climate hospitable to education in order that safety, a cooperative spirit, and other foundations of fruitful interaction prevail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healthy school environment-safety and orderliness.</a:t>
            </a:r>
          </a:p>
          <a:p>
            <a:r>
              <a:rPr lang="en-US" dirty="0" smtClean="0"/>
              <a:t>Climate hospitable to learning:</a:t>
            </a:r>
          </a:p>
          <a:p>
            <a:pPr lvl="1"/>
            <a:r>
              <a:rPr lang="en-US" dirty="0" smtClean="0"/>
              <a:t>sense of  safety (students and staff )</a:t>
            </a:r>
          </a:p>
          <a:p>
            <a:pPr lvl="1"/>
            <a:r>
              <a:rPr lang="en-US" dirty="0" smtClean="0"/>
              <a:t>respect for all members of the school community,</a:t>
            </a:r>
          </a:p>
          <a:p>
            <a:pPr lvl="1"/>
            <a:r>
              <a:rPr lang="en-US" dirty="0" smtClean="0"/>
              <a:t>involve staff in various school-wide functions; </a:t>
            </a:r>
          </a:p>
          <a:p>
            <a:pPr lvl="1"/>
            <a:r>
              <a:rPr lang="en-US" dirty="0" smtClean="0"/>
              <a:t>and a parallel outreach to students that engaged and involved them in a variety of activities” (</a:t>
            </a:r>
            <a:r>
              <a:rPr lang="en-US" dirty="0" err="1" smtClean="0"/>
              <a:t>Portin</a:t>
            </a:r>
            <a:r>
              <a:rPr lang="en-US" dirty="0" smtClean="0"/>
              <a:t> et al., 2009, p. 59).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Cultivate leadership in others so that teachers and other adults assume their part in realizing the school’s vision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77012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They are not the lonely-at-the-top, hero-principal who has become a fixture of popular culture. </a:t>
            </a:r>
          </a:p>
          <a:p>
            <a:r>
              <a:rPr lang="en-US" sz="2800" dirty="0" smtClean="0"/>
              <a:t>Make use of all the skills and knowledge on the faculty and among others- build capacity among staff. </a:t>
            </a:r>
          </a:p>
          <a:p>
            <a:r>
              <a:rPr lang="en-US" sz="2800" dirty="0" smtClean="0"/>
              <a:t>Empowered school culture</a:t>
            </a:r>
          </a:p>
          <a:p>
            <a:pPr lvl="1"/>
            <a:r>
              <a:rPr lang="en-US" sz="2800" dirty="0" smtClean="0"/>
              <a:t>building instructional and operational competencies</a:t>
            </a:r>
          </a:p>
          <a:p>
            <a:pPr lvl="1"/>
            <a:r>
              <a:rPr lang="en-US" sz="2800" dirty="0" smtClean="0"/>
              <a:t>building capacity increases productivity,</a:t>
            </a:r>
          </a:p>
          <a:p>
            <a:pPr lvl="1"/>
            <a:r>
              <a:rPr lang="en-US" sz="2800" dirty="0" smtClean="0"/>
              <a:t>cultivates a climate of positive morale,</a:t>
            </a:r>
          </a:p>
          <a:p>
            <a:pPr lvl="1"/>
            <a:r>
              <a:rPr lang="en-US" sz="2800" dirty="0" smtClean="0"/>
              <a:t>and generates school success.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665</TotalTime>
  <Words>1340</Words>
  <Application>Microsoft Office PowerPoint</Application>
  <PresentationFormat>On-screen Show (4:3)</PresentationFormat>
  <Paragraphs>166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 School Leadership and Improvement</vt:lpstr>
      <vt:lpstr>Session Objectives </vt:lpstr>
      <vt:lpstr>Leadership</vt:lpstr>
      <vt:lpstr>Leadership</vt:lpstr>
      <vt:lpstr>School Improvement </vt:lpstr>
      <vt:lpstr>Effective Leadership</vt:lpstr>
      <vt:lpstr>                                                                                          Shape a vision of academic success for all students, one based on high standards </vt:lpstr>
      <vt:lpstr>Create a climate hospitable to education in order that safety, a cooperative spirit, and other foundations of fruitful interaction prevail </vt:lpstr>
      <vt:lpstr>Cultivate leadership in others so that teachers and other adults assume their part in realizing the school’s vision</vt:lpstr>
      <vt:lpstr>Improving Instruction to enable teachers to teach at their best and students to learn at their utmost</vt:lpstr>
      <vt:lpstr>Manage people, data and processes to foster school improvement.  </vt:lpstr>
      <vt:lpstr>School Effectiveness</vt:lpstr>
      <vt:lpstr>School Effectiveness</vt:lpstr>
      <vt:lpstr>School Effectiveness</vt:lpstr>
      <vt:lpstr>WHAT MUST THE LEADER KNOW?</vt:lpstr>
      <vt:lpstr>Slide 16</vt:lpstr>
      <vt:lpstr>WHAT MUST THE LEADER DO?</vt:lpstr>
      <vt:lpstr>WHAT MUST THE LEADER DO?</vt:lpstr>
      <vt:lpstr>WHAT MUST THE LEADER DO?</vt:lpstr>
      <vt:lpstr>A model for leading educational change</vt:lpstr>
      <vt:lpstr>A model for leading educational change</vt:lpstr>
      <vt:lpstr>A Model of School Improvement for  Trinidad and Tobago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Authorised</dc:creator>
  <cp:lastModifiedBy>Authorised</cp:lastModifiedBy>
  <cp:revision>117</cp:revision>
  <dcterms:created xsi:type="dcterms:W3CDTF">2018-06-30T17:17:42Z</dcterms:created>
  <dcterms:modified xsi:type="dcterms:W3CDTF">2018-08-17T02:01:10Z</dcterms:modified>
</cp:coreProperties>
</file>