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4" r:id="rId9"/>
    <p:sldId id="265" r:id="rId10"/>
    <p:sldId id="266" r:id="rId11"/>
    <p:sldId id="271" r:id="rId12"/>
    <p:sldId id="259" r:id="rId13"/>
    <p:sldId id="267" r:id="rId14"/>
    <p:sldId id="274" r:id="rId15"/>
    <p:sldId id="26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6" r:id="rId24"/>
    <p:sldId id="273" r:id="rId25"/>
    <p:sldId id="286" r:id="rId26"/>
    <p:sldId id="275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9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83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2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8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FD45-2B72-4313-86F6-9F95DBE243B9}" type="datetimeFigureOut">
              <a:rPr lang="en-US" smtClean="0"/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5D2B-B725-437C-AF02-5B5107A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1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924" y="1330439"/>
            <a:ext cx="9448800" cy="1825096"/>
          </a:xfrm>
        </p:spPr>
        <p:txBody>
          <a:bodyPr/>
          <a:lstStyle/>
          <a:p>
            <a:r>
              <a:rPr lang="en-US" dirty="0" smtClean="0"/>
              <a:t>Introduction to Action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924" y="3780452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Shahiba</a:t>
            </a:r>
            <a:r>
              <a:rPr lang="en-US" dirty="0" smtClean="0"/>
              <a:t> Ali</a:t>
            </a:r>
          </a:p>
          <a:p>
            <a:r>
              <a:rPr lang="en-US" dirty="0" smtClean="0"/>
              <a:t>Diploma in Education Programme, UWI, August 21,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8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AR located within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the broader framework of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teacher inquiry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, described as a research tradition ‘highlighting the role classroom teachers play as knowledge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generators’.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600" y="370673"/>
            <a:ext cx="8610600" cy="12930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Action research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51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51093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200" i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T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Action </a:t>
            </a:r>
            <a:r>
              <a:rPr lang="en-TT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research emphasizes the involvement of</a:t>
            </a:r>
          </a:p>
          <a:p>
            <a:pPr marL="0" indent="0">
              <a:buNone/>
            </a:pPr>
            <a:r>
              <a:rPr lang="en-TT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teachers in problems in their own classrooms and</a:t>
            </a:r>
          </a:p>
          <a:p>
            <a:pPr marL="0" indent="0">
              <a:buNone/>
            </a:pPr>
            <a:r>
              <a:rPr lang="en-TT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 as its primary goal the in-service training</a:t>
            </a:r>
          </a:p>
          <a:p>
            <a:pPr marL="0" indent="0">
              <a:buNone/>
            </a:pPr>
            <a:r>
              <a:rPr lang="en-TT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development of the teacher rather than the</a:t>
            </a:r>
          </a:p>
          <a:p>
            <a:pPr marL="0" indent="0">
              <a:buNone/>
            </a:pPr>
            <a:r>
              <a:rPr lang="en-TT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acquisition of general knowledge in the field of</a:t>
            </a:r>
          </a:p>
          <a:p>
            <a:pPr marL="0" indent="0">
              <a:buNone/>
            </a:pPr>
            <a:r>
              <a:rPr lang="en-TT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Education</a:t>
            </a:r>
            <a:r>
              <a:rPr lang="en-TT" sz="3200" i="1" dirty="0" smtClean="0">
                <a:solidFill>
                  <a:schemeClr val="accent3">
                    <a:lumMod val="75000"/>
                  </a:schemeClr>
                </a:solidFill>
              </a:rPr>
              <a:t>”.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Borg, 1965, p. 313)</a:t>
            </a:r>
          </a:p>
        </p:txBody>
      </p:sp>
    </p:spTree>
    <p:extLst>
      <p:ext uri="{BB962C8B-B14F-4D97-AF65-F5344CB8AC3E}">
        <p14:creationId xmlns:p14="http://schemas.microsoft.com/office/powerpoint/2010/main" val="117209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700" y="319873"/>
            <a:ext cx="8610600" cy="1293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Action Research?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482560"/>
            <a:ext cx="11185358" cy="4842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Assumptions:</a:t>
            </a:r>
            <a:endParaRPr lang="en-US" sz="3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Teachers and principals: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work best on problems they have identified for themselves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become more effective when encouraged to examine and assess their own work and then consider ways of working differently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help each other by working collaboratively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Working with colleagues helps teachers and principals in their professional development (Watts, 1985, p. 118)</a:t>
            </a: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5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19444"/>
            <a:ext cx="112649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Mertler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(2016):Action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research is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not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usual thing that teachers do when thinking about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teaching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simply problem-solving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done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‘to’ or ‘by’ other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people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the simple implementation of predetermined answers to educational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questions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conclusive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60700" y="526416"/>
            <a:ext cx="8610600" cy="1293028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Action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3219318"/>
            <a:ext cx="10820400" cy="1242323"/>
          </a:xfrm>
        </p:spPr>
        <p:txBody>
          <a:bodyPr>
            <a:normAutofit/>
          </a:bodyPr>
          <a:lstStyle/>
          <a:p>
            <a:r>
              <a:rPr lang="en-TT" sz="3200" dirty="0"/>
              <a:t>https://www.youtube.com/watch?v=Qg83f72_6Gw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613" y="1639613"/>
            <a:ext cx="1018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600" dirty="0" smtClean="0">
                <a:solidFill>
                  <a:schemeClr val="accent3">
                    <a:lumMod val="75000"/>
                  </a:schemeClr>
                </a:solidFill>
              </a:rPr>
              <a:t>A brief history of the field of Action Research</a:t>
            </a:r>
            <a:endParaRPr lang="en-TT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75" y="3191894"/>
            <a:ext cx="2777067" cy="938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Four phases of enquiry: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Plan 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Act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Observe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Reflect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588379" y="1564007"/>
            <a:ext cx="384831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Process  of Action Research</a:t>
            </a:r>
            <a:endParaRPr lang="en-US" dirty="0"/>
          </a:p>
        </p:txBody>
      </p:sp>
      <p:pic>
        <p:nvPicPr>
          <p:cNvPr id="1028" name="Picture 4" descr="Image result for action research cycl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23" y="0"/>
            <a:ext cx="867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4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035" y="874731"/>
            <a:ext cx="9614338" cy="1293028"/>
          </a:xfrm>
        </p:spPr>
        <p:txBody>
          <a:bodyPr/>
          <a:lstStyle/>
          <a:p>
            <a:pPr algn="l"/>
            <a:r>
              <a:rPr lang="en-TT" dirty="0" smtClean="0"/>
              <a:t>Starting point: Finding your area of focus  (mills, 2007)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9" y="2446810"/>
            <a:ext cx="11264462" cy="4024125"/>
          </a:xfrm>
        </p:spPr>
        <p:txBody>
          <a:bodyPr>
            <a:normAutofit/>
          </a:bodyPr>
          <a:lstStyle/>
          <a:p>
            <a:r>
              <a:rPr lang="en-TT" sz="2800" dirty="0" smtClean="0">
                <a:solidFill>
                  <a:schemeClr val="accent3">
                    <a:lumMod val="75000"/>
                  </a:schemeClr>
                </a:solidFill>
              </a:rPr>
              <a:t>Write your ‘general idea’ as a statement on the situation you wish to improve.</a:t>
            </a:r>
          </a:p>
          <a:p>
            <a:r>
              <a:rPr lang="en-TT" sz="2800" dirty="0" smtClean="0">
                <a:solidFill>
                  <a:schemeClr val="accent3">
                    <a:lumMod val="75000"/>
                  </a:schemeClr>
                </a:solidFill>
              </a:rPr>
              <a:t>This is a critical step so take your time to arrive at it.</a:t>
            </a:r>
          </a:p>
          <a:p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</a:rPr>
              <a:t>The area of focus: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</a:rPr>
              <a:t>Involves teaching and learning.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</a:rPr>
              <a:t>Is within your locus of control.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</a:rPr>
              <a:t>Is something you feel passionate about.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</a:rPr>
              <a:t>Is something you would like to change or improve.</a:t>
            </a:r>
          </a:p>
          <a:p>
            <a:endParaRPr lang="en-TT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5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Reconnaissance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Preliminary information gathering.</a:t>
            </a:r>
          </a:p>
          <a:p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Time to reflect on your own beliefs and to understand the nature and context of your general idea.</a:t>
            </a:r>
          </a:p>
          <a:p>
            <a:endParaRPr lang="en-TT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Reconnaissance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Gaining insight into your area of focus through </a:t>
            </a:r>
            <a:r>
              <a:rPr lang="en-US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self-reflection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The theories that impact your practice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The educational values you hold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How your work in schools fits into the larger context of schooling and society</a:t>
            </a:r>
          </a:p>
          <a:p>
            <a:endParaRPr lang="en-TT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1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Reconnaissance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Gaining insight into your area of focus through </a:t>
            </a:r>
            <a:r>
              <a:rPr lang="en-US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descriptive activities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What evidence do you have that this is a problem?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Which students are affected?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How is the content currently taught?</a:t>
            </a:r>
          </a:p>
          <a:p>
            <a:endParaRPr lang="en-TT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4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Objectives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80" y="2057401"/>
            <a:ext cx="110490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Nature and purpose of Action Research</a:t>
            </a:r>
          </a:p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The Process of Action Research</a:t>
            </a:r>
          </a:p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Finding your focus: Reconnaissance</a:t>
            </a:r>
          </a:p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Benefits of Action Research</a:t>
            </a:r>
          </a:p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Summary </a:t>
            </a:r>
          </a:p>
          <a:p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Reconnaissance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6091"/>
            <a:ext cx="10820400" cy="402412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Gaining insight into your area of focus through </a:t>
            </a:r>
            <a:r>
              <a:rPr lang="en-US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explanatory activities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Once you have adequately described the situation you intend to investigate, try to explain it. </a:t>
            </a:r>
          </a:p>
          <a:p>
            <a:pPr lvl="1"/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Focus on the </a:t>
            </a:r>
            <a:r>
              <a:rPr lang="en-US" altLang="en-US" sz="3600" i="1" dirty="0">
                <a:solidFill>
                  <a:schemeClr val="accent3">
                    <a:lumMod val="75000"/>
                  </a:schemeClr>
                </a:solidFill>
              </a:rPr>
              <a:t>why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en-TT" sz="13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5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" y="724958"/>
            <a:ext cx="11923985" cy="1293028"/>
          </a:xfrm>
        </p:spPr>
        <p:txBody>
          <a:bodyPr/>
          <a:lstStyle/>
          <a:p>
            <a:r>
              <a:rPr lang="en-TT" dirty="0" smtClean="0"/>
              <a:t>Research in Action checklist (Mills, 2007)</a:t>
            </a:r>
            <a:endParaRPr lang="en-TT" dirty="0"/>
          </a:p>
        </p:txBody>
      </p:sp>
      <p:pic>
        <p:nvPicPr>
          <p:cNvPr id="4" name="Picture 5" descr="ch02_00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1505"/>
            <a:ext cx="12192349" cy="4792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69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Review of Related literature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At this point in the action research </a:t>
            </a:r>
            <a:r>
              <a:rPr lang="en-US" altLang="en-US" sz="3600" dirty="0" smtClean="0">
                <a:solidFill>
                  <a:schemeClr val="accent3">
                    <a:lumMod val="75000"/>
                  </a:schemeClr>
                </a:solidFill>
              </a:rPr>
              <a:t>process, 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you should </a:t>
            </a:r>
            <a:r>
              <a:rPr lang="en-US" altLang="en-US" sz="3600" dirty="0" smtClean="0">
                <a:solidFill>
                  <a:schemeClr val="accent3">
                    <a:lumMod val="75000"/>
                  </a:schemeClr>
                </a:solidFill>
              </a:rPr>
              <a:t>begin an 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initial </a:t>
            </a:r>
            <a:r>
              <a:rPr lang="en-US" altLang="en-US" sz="3600" dirty="0" smtClean="0">
                <a:solidFill>
                  <a:schemeClr val="accent3">
                    <a:lumMod val="75000"/>
                  </a:schemeClr>
                </a:solidFill>
              </a:rPr>
              <a:t>exploration </a:t>
            </a:r>
            <a:r>
              <a:rPr lang="en-US" altLang="en-US" sz="3600" dirty="0">
                <a:solidFill>
                  <a:schemeClr val="accent3">
                    <a:lumMod val="75000"/>
                  </a:schemeClr>
                </a:solidFill>
              </a:rPr>
              <a:t>into the professional literature in order to better understand the problem on which you are focusing.</a:t>
            </a:r>
          </a:p>
          <a:p>
            <a:endParaRPr lang="en-TT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0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Activity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Based on the following video, to what extent did the teacher address characteristics of his students in formulating his research questions?</a:t>
            </a:r>
          </a:p>
          <a:p>
            <a:endParaRPr lang="en-TT" sz="360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TT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aspects of reconnaissance are evident in arriving at his research question? </a:t>
            </a:r>
          </a:p>
          <a:p>
            <a:pPr lvl="1"/>
            <a:r>
              <a:rPr lang="en-TT" sz="3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(self-reflection? Description? Explanation)?</a:t>
            </a:r>
            <a:endParaRPr lang="en-TT" sz="3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5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4762" y="3386224"/>
            <a:ext cx="910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sz="2800" dirty="0"/>
              <a:t>https://www.youtube.com/watch?v=SXhOZmFID4c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62" y="1655380"/>
            <a:ext cx="1035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Formulating an Action research question. </a:t>
            </a:r>
            <a:endParaRPr lang="en-TT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6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Generating your big ideas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1. I would like to improve the...</a:t>
            </a:r>
          </a:p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2. In what ways could…..improve………</a:t>
            </a:r>
          </a:p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3. To what extent does…..enable……</a:t>
            </a:r>
          </a:p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4. What difference does…..make to……</a:t>
            </a:r>
          </a:p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5. How can the use of…….increase…….</a:t>
            </a:r>
          </a:p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6. I have an idea I would like to try out in my class</a:t>
            </a:r>
          </a:p>
          <a:p>
            <a:pPr marL="0" indent="0">
              <a:buNone/>
            </a:pP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7. How can the experience of…be applied to……</a:t>
            </a:r>
          </a:p>
        </p:txBody>
      </p:sp>
    </p:spTree>
    <p:extLst>
      <p:ext uri="{BB962C8B-B14F-4D97-AF65-F5344CB8AC3E}">
        <p14:creationId xmlns:p14="http://schemas.microsoft.com/office/powerpoint/2010/main" val="396775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180" y="449063"/>
            <a:ext cx="8610600" cy="1293028"/>
          </a:xfrm>
        </p:spPr>
        <p:txBody>
          <a:bodyPr/>
          <a:lstStyle/>
          <a:p>
            <a:r>
              <a:rPr lang="en-TT" dirty="0" smtClean="0"/>
              <a:t>Benefits of Action research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3600" i="1" dirty="0">
                <a:solidFill>
                  <a:schemeClr val="accent3">
                    <a:lumMod val="75000"/>
                  </a:schemeClr>
                </a:solidFill>
              </a:rPr>
              <a:t>Form of teacher professional </a:t>
            </a:r>
            <a:r>
              <a:rPr lang="en-TT" sz="3600" i="1" dirty="0" smtClean="0">
                <a:solidFill>
                  <a:schemeClr val="accent3">
                    <a:lumMod val="75000"/>
                  </a:schemeClr>
                </a:solidFill>
              </a:rPr>
              <a:t>development</a:t>
            </a:r>
          </a:p>
          <a:p>
            <a:r>
              <a:rPr lang="en-TT" sz="3600" i="1" dirty="0">
                <a:solidFill>
                  <a:schemeClr val="accent3">
                    <a:lumMod val="75000"/>
                  </a:schemeClr>
                </a:solidFill>
              </a:rPr>
              <a:t>Collegial </a:t>
            </a:r>
            <a:r>
              <a:rPr lang="en-TT" sz="3600" i="1" dirty="0" smtClean="0">
                <a:solidFill>
                  <a:schemeClr val="accent3">
                    <a:lumMod val="75000"/>
                  </a:schemeClr>
                </a:solidFill>
              </a:rPr>
              <a:t>interactions</a:t>
            </a:r>
          </a:p>
          <a:p>
            <a:r>
              <a:rPr lang="en-TT" sz="3600" i="1" dirty="0">
                <a:solidFill>
                  <a:schemeClr val="accent3">
                    <a:lumMod val="75000"/>
                  </a:schemeClr>
                </a:solidFill>
              </a:rPr>
              <a:t>Potential to impact school </a:t>
            </a:r>
            <a:r>
              <a:rPr lang="en-TT" sz="3600" i="1" dirty="0" smtClean="0">
                <a:solidFill>
                  <a:schemeClr val="accent3">
                    <a:lumMod val="75000"/>
                  </a:schemeClr>
                </a:solidFill>
              </a:rPr>
              <a:t>change</a:t>
            </a:r>
          </a:p>
          <a:p>
            <a:r>
              <a:rPr lang="en-TT" sz="3600" i="1" dirty="0">
                <a:solidFill>
                  <a:schemeClr val="accent3">
                    <a:lumMod val="75000"/>
                  </a:schemeClr>
                </a:solidFill>
              </a:rPr>
              <a:t>Reflect on own </a:t>
            </a:r>
            <a:r>
              <a:rPr lang="en-TT" sz="3600" i="1" dirty="0" smtClean="0">
                <a:solidFill>
                  <a:schemeClr val="accent3">
                    <a:lumMod val="75000"/>
                  </a:schemeClr>
                </a:solidFill>
              </a:rPr>
              <a:t>practice</a:t>
            </a:r>
          </a:p>
          <a:p>
            <a:r>
              <a:rPr lang="en-TT" sz="3600" i="1" dirty="0" smtClean="0">
                <a:solidFill>
                  <a:schemeClr val="accent3">
                    <a:lumMod val="75000"/>
                  </a:schemeClr>
                </a:solidFill>
              </a:rPr>
              <a:t>Become flexible and open to new ideas</a:t>
            </a:r>
            <a:endParaRPr lang="en-TT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317" y="893650"/>
            <a:ext cx="9666890" cy="1017130"/>
          </a:xfrm>
        </p:spPr>
        <p:txBody>
          <a:bodyPr>
            <a:normAutofit/>
          </a:bodyPr>
          <a:lstStyle/>
          <a:p>
            <a:pPr algn="ctr"/>
            <a:r>
              <a:rPr lang="en-TT" dirty="0" smtClean="0"/>
              <a:t>Summary: </a:t>
            </a:r>
            <a:r>
              <a:rPr lang="en-TT" sz="2800" dirty="0" smtClean="0"/>
              <a:t>Action research is </a:t>
            </a:r>
            <a:r>
              <a:rPr lang="en-TT" sz="1600" dirty="0" smtClean="0"/>
              <a:t>(James &amp; Augustin, 2017):</a:t>
            </a:r>
            <a:endParaRPr lang="en-TT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1" y="2099967"/>
            <a:ext cx="11280228" cy="4024125"/>
          </a:xfrm>
        </p:spPr>
        <p:txBody>
          <a:bodyPr>
            <a:noAutofit/>
          </a:bodyPr>
          <a:lstStyle/>
          <a:p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systematic and more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collaborative</a:t>
            </a:r>
          </a:p>
          <a:p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involves the specification of a problem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, the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development of something new (in most cases), and critical reflection on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its effectiveness.</a:t>
            </a:r>
          </a:p>
          <a:p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it is research done by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particular educators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, on their own work, with students and colleagues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it explores, discovers, and works to find creative solutions to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educational problems.</a:t>
            </a:r>
          </a:p>
        </p:txBody>
      </p:sp>
    </p:spTree>
    <p:extLst>
      <p:ext uri="{BB962C8B-B14F-4D97-AF65-F5344CB8AC3E}">
        <p14:creationId xmlns:p14="http://schemas.microsoft.com/office/powerpoint/2010/main" val="3086254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590953"/>
            <a:ext cx="11280228" cy="1017130"/>
          </a:xfrm>
        </p:spPr>
        <p:txBody>
          <a:bodyPr>
            <a:normAutofit/>
          </a:bodyPr>
          <a:lstStyle/>
          <a:p>
            <a:pPr algn="l"/>
            <a:r>
              <a:rPr lang="en-TT" dirty="0" smtClean="0"/>
              <a:t>Summary: </a:t>
            </a:r>
            <a:r>
              <a:rPr lang="en-TT" sz="1600" dirty="0" smtClean="0"/>
              <a:t>Action research is (James &amp; Augustin, 2017):</a:t>
            </a:r>
            <a:endParaRPr lang="en-TT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83" y="1721594"/>
            <a:ext cx="11280228" cy="4024125"/>
          </a:xfrm>
        </p:spPr>
        <p:txBody>
          <a:bodyPr>
            <a:noAutofit/>
          </a:bodyPr>
          <a:lstStyle/>
          <a:p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results of action research are neither right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nor wrong; tentative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solutions that are based on observations and other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data collection; require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monitoring and evaluation in order to identify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strengths and limitations.</a:t>
            </a:r>
          </a:p>
          <a:p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It is about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good teaching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that involves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the systematic </a:t>
            </a:r>
            <a:r>
              <a:rPr lang="en-TT" sz="3200" dirty="0" smtClean="0">
                <a:solidFill>
                  <a:schemeClr val="accent3">
                    <a:lumMod val="75000"/>
                  </a:schemeClr>
                </a:solidFill>
              </a:rPr>
              <a:t>examination of </a:t>
            </a:r>
            <a:r>
              <a:rPr lang="en-TT" sz="3200" dirty="0">
                <a:solidFill>
                  <a:schemeClr val="accent3">
                    <a:lumMod val="75000"/>
                  </a:schemeClr>
                </a:solidFill>
              </a:rPr>
              <a:t>the instructional process and its effects on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306401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813421"/>
            <a:ext cx="10147300" cy="1293028"/>
          </a:xfrm>
        </p:spPr>
        <p:txBody>
          <a:bodyPr/>
          <a:lstStyle/>
          <a:p>
            <a:pPr algn="l"/>
            <a:r>
              <a:rPr lang="en-US" dirty="0" smtClean="0"/>
              <a:t>Your experiences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66" y="2248339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Have you ever had an issue in the teaching/learning process that you wanted to change?</a:t>
            </a: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If so, how did you go about it?</a:t>
            </a: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may have limited your desire to facilitate the change you wanted to see?</a:t>
            </a: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your attempts  to solve it be considered as research?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21473"/>
            <a:ext cx="8610600" cy="1293028"/>
          </a:xfrm>
        </p:spPr>
        <p:txBody>
          <a:bodyPr/>
          <a:lstStyle/>
          <a:p>
            <a:r>
              <a:rPr lang="en-US" dirty="0" smtClean="0"/>
              <a:t>Teachers as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1918"/>
            <a:ext cx="10820400" cy="40241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action research process is unnatural to teachers and generally tends to be externally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motivated (Johnston, 1994)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Teachers are not generally willing to scrutinize or subject their practice to scrutiny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for e.g.:</a:t>
            </a:r>
          </a:p>
          <a:p>
            <a:pPr lvl="1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fear of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discovery; </a:t>
            </a:r>
          </a:p>
          <a:p>
            <a:pPr lvl="1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the activity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which reflection on practice may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require (James &amp; Augustin, 2017).</a:t>
            </a:r>
          </a:p>
          <a:p>
            <a:pPr lvl="1"/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5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937" y="443531"/>
            <a:ext cx="8610600" cy="1293028"/>
          </a:xfrm>
        </p:spPr>
        <p:txBody>
          <a:bodyPr/>
          <a:lstStyle/>
          <a:p>
            <a:r>
              <a:rPr lang="en-US" dirty="0" smtClean="0"/>
              <a:t>Teachers as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44318"/>
            <a:ext cx="10820400" cy="454058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Limiting factors –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school culture may not be supportive of reflection and enquiry;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The egalitarian nature of AR may sometimes conflict with the hierarchical  structure that exists in schools as in T&amp;T</a:t>
            </a:r>
          </a:p>
          <a:p>
            <a:pPr lvl="1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teacher-led inquiry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seen as mandatory, to raise the level of achievement in schools(James &amp;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Augustin, 2017)</a:t>
            </a:r>
          </a:p>
          <a:p>
            <a:pPr lvl="1"/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532154"/>
            <a:ext cx="10820400" cy="4024125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nature of schools requires that ‘real’ improvement be initiated by those who teach, and within the immediate space where the process of learning is negotiated and eked out on a daily </a:t>
            </a:r>
            <a:r>
              <a:rPr lang="en-US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basis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. (Stoll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, Fink,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&amp; Earl, 2003). 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1657"/>
            <a:ext cx="8610600" cy="1293028"/>
          </a:xfrm>
        </p:spPr>
        <p:txBody>
          <a:bodyPr/>
          <a:lstStyle/>
          <a:p>
            <a:r>
              <a:rPr lang="en-US" dirty="0" smtClean="0"/>
              <a:t>What is Action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51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There are many definitions of AR: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“a process in which participants examine their own educational practice systematically and carefully (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Ferrance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, 2000).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Action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research requires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teachers to engage in research and consequently to take specific action to inform their practice (Edwards-Groves and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Kemmis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2016).</a:t>
            </a: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Hopkins (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1993)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calls it ‘classroom research’ </a:t>
            </a: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‘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an act undertaken by teachers to enhance their own or a colleague’s teaching to test the assumptions of educational theory in practice, or as a means of evaluating and implementing whole school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priorities’ (Hopkins, 1993, p.1).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Macintyre (2000,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p.1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) calls it ‘classroom research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’.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“as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teachers engaging in a meticulous self-appraisal of their current practice, with the intention to solve problems through a reflective and reflexive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process”.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51100" y="459573"/>
            <a:ext cx="8610600" cy="1293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Action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9200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263</TotalTime>
  <Words>1250</Words>
  <Application>Microsoft Macintosh PowerPoint</Application>
  <PresentationFormat>Custom</PresentationFormat>
  <Paragraphs>124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Vapor Trail</vt:lpstr>
      <vt:lpstr>Introduction to Action Research</vt:lpstr>
      <vt:lpstr>Objectives</vt:lpstr>
      <vt:lpstr>Your experiences in the classroom</vt:lpstr>
      <vt:lpstr>Teachers as researchers</vt:lpstr>
      <vt:lpstr>Teachers as researchers</vt:lpstr>
      <vt:lpstr>PowerPoint Presentation</vt:lpstr>
      <vt:lpstr>What is Action Research?</vt:lpstr>
      <vt:lpstr>What is Action research</vt:lpstr>
      <vt:lpstr>What is Action research</vt:lpstr>
      <vt:lpstr>What is Action research</vt:lpstr>
      <vt:lpstr>PowerPoint Presentation</vt:lpstr>
      <vt:lpstr>What is Action Research?</vt:lpstr>
      <vt:lpstr>What is NOT Action research</vt:lpstr>
      <vt:lpstr>PowerPoint Presentation</vt:lpstr>
      <vt:lpstr>PowerPoint Presentation</vt:lpstr>
      <vt:lpstr>Starting point: Finding your area of focus  (mills, 2007)</vt:lpstr>
      <vt:lpstr>Reconnaissance</vt:lpstr>
      <vt:lpstr>Reconnaissance</vt:lpstr>
      <vt:lpstr>Reconnaissance</vt:lpstr>
      <vt:lpstr>Reconnaissance</vt:lpstr>
      <vt:lpstr>Research in Action checklist (Mills, 2007)</vt:lpstr>
      <vt:lpstr>Review of Related literature</vt:lpstr>
      <vt:lpstr>Activity</vt:lpstr>
      <vt:lpstr>PowerPoint Presentation</vt:lpstr>
      <vt:lpstr>Generating your big ideas</vt:lpstr>
      <vt:lpstr>Benefits of Action research</vt:lpstr>
      <vt:lpstr>Summary: Action research is (James &amp; Augustin, 2017):</vt:lpstr>
      <vt:lpstr>Summary: Action research is (James &amp; Augustin, 2017):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Action Research</dc:title>
  <dc:creator>Dell</dc:creator>
  <cp:lastModifiedBy>sha sha</cp:lastModifiedBy>
  <cp:revision>31</cp:revision>
  <dcterms:created xsi:type="dcterms:W3CDTF">2018-08-20T09:56:22Z</dcterms:created>
  <dcterms:modified xsi:type="dcterms:W3CDTF">2018-08-22T11:57:05Z</dcterms:modified>
</cp:coreProperties>
</file>