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1" r:id="rId5"/>
    <p:sldId id="258" r:id="rId6"/>
    <p:sldId id="270" r:id="rId7"/>
    <p:sldId id="272" r:id="rId8"/>
    <p:sldId id="261" r:id="rId9"/>
    <p:sldId id="259" r:id="rId10"/>
    <p:sldId id="276" r:id="rId11"/>
    <p:sldId id="262" r:id="rId12"/>
    <p:sldId id="277" r:id="rId13"/>
    <p:sldId id="279" r:id="rId14"/>
    <p:sldId id="263" r:id="rId15"/>
    <p:sldId id="264" r:id="rId16"/>
    <p:sldId id="265" r:id="rId17"/>
    <p:sldId id="278" r:id="rId18"/>
    <p:sldId id="267" r:id="rId19"/>
    <p:sldId id="266" r:id="rId20"/>
    <p:sldId id="26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wena kalloo" initials="rk" lastIdx="0" clrIdx="0">
    <p:extLst>
      <p:ext uri="{19B8F6BF-5375-455C-9EA6-DF929625EA0E}">
        <p15:presenceInfo xmlns:p15="http://schemas.microsoft.com/office/powerpoint/2012/main" userId="4336f28b03c5d8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1348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198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8213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221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081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3306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768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544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1499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696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876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1164-FBC9-4C41-9076-6734C1AC7904}" type="datetimeFigureOut">
              <a:rPr lang="en-TT" smtClean="0"/>
              <a:t>06/09/2017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3451-579A-4CC6-A85B-2FBA48A1827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9995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-aid.com/2014/12/17/innovating-pedagogy-learning-to-lear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rkangelp26.deviantart.com/art/Thinking-4288711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glesiesollosgrandes.blogspot.com/2012/02/journal-writing.htm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ppingcompanysuccess.com/2010/04/leaderships-future-teacher-motivatio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hanceactivelearntechnology.wikispaces.com/Think+Pair+Shar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gqtp-actionresearchceo.wikispaces.com/Action+Research+Cycle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717" y="481779"/>
            <a:ext cx="8780206" cy="1818815"/>
          </a:xfrm>
        </p:spPr>
        <p:txBody>
          <a:bodyPr>
            <a:normAutofit fontScale="90000"/>
          </a:bodyPr>
          <a:lstStyle/>
          <a:p>
            <a:r>
              <a:rPr lang="en-TT" sz="3600" dirty="0"/>
              <a:t>Reflective Writing for</a:t>
            </a:r>
            <a:br>
              <a:rPr lang="en-TT" sz="3600" dirty="0"/>
            </a:br>
            <a:r>
              <a:rPr lang="en-TT" sz="3600"/>
              <a:t>Action Research</a:t>
            </a:r>
            <a:br>
              <a:rPr lang="en-TT" sz="3600"/>
            </a:br>
            <a:r>
              <a:rPr lang="en-TT" sz="3600"/>
              <a:t>Sept 8</a:t>
            </a:r>
            <a:r>
              <a:rPr lang="en-TT" sz="3600" baseline="30000"/>
              <a:t>th</a:t>
            </a:r>
            <a:r>
              <a:rPr lang="en-TT" sz="3600"/>
              <a:t> 2017</a:t>
            </a:r>
            <a:br>
              <a:rPr lang="en-TT" sz="3600" dirty="0"/>
            </a:br>
            <a:r>
              <a:rPr lang="en-TT" sz="1800" dirty="0"/>
              <a:t>Dr Rowena Kalloo</a:t>
            </a:r>
            <a:br>
              <a:rPr lang="en-TT" sz="1800" dirty="0"/>
            </a:br>
            <a:r>
              <a:rPr lang="en-TT" sz="1800" dirty="0"/>
              <a:t>EDRS 5450</a:t>
            </a:r>
          </a:p>
        </p:txBody>
      </p:sp>
      <p:pic>
        <p:nvPicPr>
          <p:cNvPr id="4" name="Picture 3" descr="ESL 111 Academic Writing I: Day 4: Reflective Writing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70" y="2721306"/>
            <a:ext cx="4868964" cy="34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9C25-7E66-42CF-91B3-292B44DD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What insights does Kolb bring to our understanding of teaching and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0B17-58BC-4510-83CA-06108E52B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T" dirty="0"/>
              <a:t>David Kolb brought out ideas of reflection which removed the separation between research and learning. Learning was a form of research. </a:t>
            </a:r>
          </a:p>
          <a:p>
            <a:r>
              <a:rPr lang="en-TT" dirty="0"/>
              <a:t>Teachers and students are continually learning from their experience – experiential learning.</a:t>
            </a:r>
          </a:p>
          <a:p>
            <a:r>
              <a:rPr lang="en-TT" dirty="0"/>
              <a:t>Reflection occurred in practical situations in the classroom.</a:t>
            </a:r>
          </a:p>
          <a:p>
            <a:r>
              <a:rPr lang="en-TT" dirty="0"/>
              <a:t>Reflection involved thinking about  our practice.</a:t>
            </a:r>
          </a:p>
          <a:p>
            <a:r>
              <a:rPr lang="en-TT" dirty="0"/>
              <a:t>Reflection allowed us to change or adapt our practice.</a:t>
            </a:r>
          </a:p>
          <a:p>
            <a:r>
              <a:rPr lang="en-TT" dirty="0"/>
              <a:t>Reflection came after practice – single loop learning.</a:t>
            </a:r>
          </a:p>
          <a:p>
            <a:r>
              <a:rPr lang="en-TT" dirty="0"/>
              <a:t>The process of learning/adapting and reflection is cyclical.</a:t>
            </a:r>
          </a:p>
        </p:txBody>
      </p:sp>
    </p:spTree>
    <p:extLst>
      <p:ext uri="{BB962C8B-B14F-4D97-AF65-F5344CB8AC3E}">
        <p14:creationId xmlns:p14="http://schemas.microsoft.com/office/powerpoint/2010/main" val="213101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Donald Schon – The Reflective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Schön, D. (1983) </a:t>
            </a:r>
            <a:r>
              <a:rPr lang="en-US" i="1" dirty="0"/>
              <a:t>The Reflective Practitioner. How professionals think in action.</a:t>
            </a:r>
          </a:p>
          <a:p>
            <a:r>
              <a:rPr lang="en-US" dirty="0" err="1"/>
              <a:t>Sch</a:t>
            </a:r>
            <a:r>
              <a:rPr lang="en-TT" dirty="0"/>
              <a:t>o</a:t>
            </a:r>
            <a:r>
              <a:rPr lang="en-US" dirty="0"/>
              <a:t>n (1930-1997) – focused on the work of the practitioner specifically. </a:t>
            </a:r>
          </a:p>
          <a:p>
            <a:pPr marL="0" indent="0">
              <a:buNone/>
            </a:pPr>
            <a:r>
              <a:rPr lang="en-TT" dirty="0"/>
              <a:t>Schon critiques the Technical-rational model of knowledge. This model emphasises teaching as filling students with technical skills and knowledge.</a:t>
            </a:r>
          </a:p>
          <a:p>
            <a:pPr marL="0" indent="0">
              <a:buNone/>
            </a:pPr>
            <a:r>
              <a:rPr lang="en-TT" dirty="0"/>
              <a:t>This model did not take into account the complex </a:t>
            </a:r>
          </a:p>
          <a:p>
            <a:pPr marL="0" indent="0">
              <a:buNone/>
            </a:pPr>
            <a:r>
              <a:rPr lang="en-TT" dirty="0"/>
              <a:t>and messy nature of learning and teaching.</a:t>
            </a:r>
          </a:p>
        </p:txBody>
      </p:sp>
      <p:pic>
        <p:nvPicPr>
          <p:cNvPr id="4" name="Picture 3" descr="1589846-teacher-in-classroom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14" y="4638907"/>
            <a:ext cx="2916486" cy="19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1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B1A0-F0E7-4D9B-960E-747FD05A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Schon – Different types of practitioner’s knowledge.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C09B1-0391-46F8-BFEE-166841A5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9712"/>
          </a:xfrm>
        </p:spPr>
        <p:txBody>
          <a:bodyPr>
            <a:normAutofit fontScale="92500"/>
          </a:bodyPr>
          <a:lstStyle/>
          <a:p>
            <a:r>
              <a:rPr lang="en-TT" dirty="0"/>
              <a:t>Schon </a:t>
            </a:r>
            <a:r>
              <a:rPr lang="en-TT" dirty="0">
                <a:solidFill>
                  <a:srgbClr val="FF0000"/>
                </a:solidFill>
              </a:rPr>
              <a:t>unlike</a:t>
            </a:r>
            <a:r>
              <a:rPr lang="en-TT" dirty="0"/>
              <a:t> Kolb argued that practitioners reflected in different ways. </a:t>
            </a:r>
          </a:p>
          <a:p>
            <a:pPr algn="r"/>
            <a:r>
              <a:rPr lang="en-TT" dirty="0">
                <a:solidFill>
                  <a:srgbClr val="FF0000"/>
                </a:solidFill>
              </a:rPr>
              <a:t>1. Tacit knowledge-knowing in action </a:t>
            </a:r>
            <a:r>
              <a:rPr lang="en-TT" dirty="0"/>
              <a:t>– this refers to almost intuitive ways of acting, parts of our routine that we do smoothly, often unaware that they are framed by a theory of action. </a:t>
            </a:r>
          </a:p>
          <a:p>
            <a:r>
              <a:rPr lang="en-TT" dirty="0">
                <a:solidFill>
                  <a:srgbClr val="FF0000"/>
                </a:solidFill>
              </a:rPr>
              <a:t>2.Reflection </a:t>
            </a:r>
            <a:r>
              <a:rPr lang="en-TT" u="sng" dirty="0">
                <a:solidFill>
                  <a:srgbClr val="FF0000"/>
                </a:solidFill>
              </a:rPr>
              <a:t>in</a:t>
            </a:r>
            <a:r>
              <a:rPr lang="en-TT" dirty="0">
                <a:solidFill>
                  <a:srgbClr val="FF0000"/>
                </a:solidFill>
              </a:rPr>
              <a:t> action</a:t>
            </a:r>
            <a:r>
              <a:rPr lang="en-TT" dirty="0"/>
              <a:t>: occurs as we teach. We are continually encountering situations while teaching and adapting to those situations by thinking on our </a:t>
            </a:r>
            <a:r>
              <a:rPr lang="en-TT" dirty="0" err="1"/>
              <a:t>feet.This</a:t>
            </a:r>
            <a:r>
              <a:rPr lang="en-TT" dirty="0"/>
              <a:t> involves quickly assessing the situation, drawing on present and previous data and making a decision.</a:t>
            </a:r>
          </a:p>
          <a:p>
            <a:r>
              <a:rPr lang="en-TT" dirty="0">
                <a:solidFill>
                  <a:srgbClr val="FF0000"/>
                </a:solidFill>
              </a:rPr>
              <a:t>3. Reflection </a:t>
            </a:r>
            <a:r>
              <a:rPr lang="en-TT" u="sng" dirty="0">
                <a:solidFill>
                  <a:srgbClr val="FF0000"/>
                </a:solidFill>
              </a:rPr>
              <a:t>on</a:t>
            </a:r>
            <a:r>
              <a:rPr lang="en-TT" dirty="0">
                <a:solidFill>
                  <a:srgbClr val="FF0000"/>
                </a:solidFill>
              </a:rPr>
              <a:t> action: </a:t>
            </a:r>
            <a:r>
              <a:rPr lang="en-TT" dirty="0"/>
              <a:t>this occurs after we teach. It is a more thoughtful and deliberate reflection. We take time and space to think carefully about our actions and plan for change. 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01486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456D-549C-4468-9501-C6B3A286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Single vs double loop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0A4-701B-4869-AF6E-F48E9ED3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1878"/>
            <a:ext cx="10859429" cy="5294429"/>
          </a:xfrm>
        </p:spPr>
        <p:txBody>
          <a:bodyPr/>
          <a:lstStyle/>
          <a:p>
            <a:r>
              <a:rPr lang="en-TT" dirty="0"/>
              <a:t>Kolb’s theory was based on single loop learning.</a:t>
            </a:r>
          </a:p>
          <a:p>
            <a:r>
              <a:rPr lang="en-TT" dirty="0"/>
              <a:t>We reflect on our actions and change our behaviours.</a:t>
            </a:r>
          </a:p>
          <a:p>
            <a:r>
              <a:rPr lang="en-TT" dirty="0"/>
              <a:t>Schon and </a:t>
            </a:r>
            <a:r>
              <a:rPr lang="en-TT" dirty="0" err="1"/>
              <a:t>Argyis</a:t>
            </a:r>
            <a:r>
              <a:rPr lang="en-TT" dirty="0"/>
              <a:t> (1976) argued that we do not only reflect on our mistakes, but we can reflect on our assumptions.</a:t>
            </a:r>
          </a:p>
          <a:p>
            <a:r>
              <a:rPr lang="en-TT" dirty="0"/>
              <a:t>We can adjust our professional behaviours by unearthing the assumptions behind these actions.</a:t>
            </a:r>
          </a:p>
          <a:p>
            <a:endParaRPr lang="en-TT" dirty="0"/>
          </a:p>
          <a:p>
            <a:endParaRPr lang="en-T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60EA28-CCDA-4527-8A1D-81EC54FC7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00762" y="4152778"/>
            <a:ext cx="6893312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95" y="331673"/>
            <a:ext cx="10515600" cy="772298"/>
          </a:xfrm>
        </p:spPr>
        <p:txBody>
          <a:bodyPr>
            <a:norm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How do you reflect?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48" y="1238865"/>
            <a:ext cx="12101052" cy="5619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dirty="0"/>
              <a:t>Think of the three types of reflection described by Schon.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/>
              <a:t>Which of these do you recognise in your practice?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>
                <a:solidFill>
                  <a:srgbClr val="FF0000"/>
                </a:solidFill>
              </a:rPr>
              <a:t>Look at the journal entry requirements.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>
                <a:solidFill>
                  <a:srgbClr val="FF0000"/>
                </a:solidFill>
              </a:rPr>
              <a:t>What</a:t>
            </a:r>
            <a:r>
              <a:rPr lang="en-TT" dirty="0"/>
              <a:t> </a:t>
            </a:r>
            <a:r>
              <a:rPr lang="en-TT" dirty="0">
                <a:solidFill>
                  <a:srgbClr val="FF0000"/>
                </a:solidFill>
              </a:rPr>
              <a:t>type of reflection </a:t>
            </a:r>
            <a:r>
              <a:rPr lang="en-TT" dirty="0"/>
              <a:t>are you asked to take part in when writing journals?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>
                <a:solidFill>
                  <a:srgbClr val="FF0000"/>
                </a:solidFill>
              </a:rPr>
              <a:t>When</a:t>
            </a:r>
            <a:r>
              <a:rPr lang="en-TT" dirty="0"/>
              <a:t> are you doing the journal reflections?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>
                <a:solidFill>
                  <a:srgbClr val="FF0000"/>
                </a:solidFill>
              </a:rPr>
              <a:t>What might be the usefulness </a:t>
            </a:r>
            <a:r>
              <a:rPr lang="en-TT" dirty="0"/>
              <a:t>of doing journals at each of these points in your research?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90EFA-2BF0-4998-A7C7-630AC9808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30683" y="1754241"/>
            <a:ext cx="3017846" cy="22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4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9" y="365125"/>
            <a:ext cx="10616381" cy="618101"/>
          </a:xfrm>
        </p:spPr>
        <p:txBody>
          <a:bodyPr>
            <a:normAutofit fontScale="90000"/>
          </a:bodyPr>
          <a:lstStyle/>
          <a:p>
            <a:r>
              <a:rPr lang="en-TT" dirty="0"/>
              <a:t>Journal Writing for Action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19" y="1209368"/>
            <a:ext cx="10616381" cy="51022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TT" dirty="0">
                <a:solidFill>
                  <a:schemeClr val="accent2">
                    <a:lumMod val="75000"/>
                  </a:schemeClr>
                </a:solidFill>
              </a:rPr>
              <a:t>The Journal allows us to reflect on Action.</a:t>
            </a:r>
          </a:p>
          <a:p>
            <a:pPr marL="0" indent="0" algn="just">
              <a:buNone/>
            </a:pPr>
            <a:r>
              <a:rPr lang="en-TT" dirty="0"/>
              <a:t>Action research is messy, it is not a straight path from question to conclusion. We will be reflecting in action as we teach and plan, but we need to give ourselves a space for more in-depth reflection at critical points on our journey. These entries help us to clarify our intentions, unearth our assumptions,  and give us confidence in moving forward.</a:t>
            </a:r>
          </a:p>
          <a:p>
            <a:pPr marL="0" indent="0" algn="just">
              <a:buNone/>
            </a:pPr>
            <a:r>
              <a:rPr lang="en-TT" dirty="0"/>
              <a:t>Journal entry 1 (beginning) – focuses our attention on the conceptualisation of the study.  What factors were influencing our choice of study?</a:t>
            </a:r>
          </a:p>
          <a:p>
            <a:pPr marL="0" indent="0" algn="just">
              <a:buNone/>
            </a:pPr>
            <a:endParaRPr lang="en-TT" dirty="0"/>
          </a:p>
          <a:p>
            <a:pPr marL="0" indent="0" algn="just">
              <a:buNone/>
            </a:pPr>
            <a:r>
              <a:rPr lang="en-TT" dirty="0"/>
              <a:t>Journal entry 2 (middle) – focuses on the implementation – why are we choosing this form of intervention?</a:t>
            </a:r>
          </a:p>
          <a:p>
            <a:pPr marL="0" indent="0" algn="just">
              <a:buNone/>
            </a:pPr>
            <a:endParaRPr lang="en-TT" dirty="0"/>
          </a:p>
          <a:p>
            <a:pPr marL="0" indent="0" algn="just">
              <a:buNone/>
            </a:pPr>
            <a:r>
              <a:rPr lang="en-TT" dirty="0"/>
              <a:t>Journal entry 3(end) – asks us to reflect on the process we have just gone through. What have we learnt? Was it useful? What would we do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293475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4104"/>
          </a:xfrm>
        </p:spPr>
        <p:txBody>
          <a:bodyPr>
            <a:normAutofit fontScale="90000"/>
          </a:bodyPr>
          <a:lstStyle/>
          <a:p>
            <a:r>
              <a:rPr lang="en-TT" dirty="0"/>
              <a:t>Writing a journal entry – what is the mother’s problem? Is it really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4741453"/>
          </a:xfrm>
        </p:spPr>
        <p:txBody>
          <a:bodyPr/>
          <a:lstStyle/>
          <a:p>
            <a:endParaRPr lang="en-TT" dirty="0"/>
          </a:p>
          <a:p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7E9BF-A9C7-4F7F-81A3-B5C456DB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659" y="2386361"/>
            <a:ext cx="10226763" cy="32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2488-F9CD-44A1-B7F0-364535A9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87"/>
            <a:ext cx="10515600" cy="1325563"/>
          </a:xfrm>
        </p:spPr>
        <p:txBody>
          <a:bodyPr/>
          <a:lstStyle/>
          <a:p>
            <a:r>
              <a:rPr lang="en-TT" dirty="0"/>
              <a:t>Reflective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EC12-C9E7-4EE9-A59A-E36D0D82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750"/>
            <a:ext cx="10515600" cy="5475249"/>
          </a:xfrm>
        </p:spPr>
        <p:txBody>
          <a:bodyPr/>
          <a:lstStyle/>
          <a:p>
            <a:r>
              <a:rPr lang="en-TT" dirty="0"/>
              <a:t>Reflection is not simply description.</a:t>
            </a:r>
          </a:p>
          <a:p>
            <a:endParaRPr lang="en-TT" dirty="0"/>
          </a:p>
          <a:p>
            <a:r>
              <a:rPr lang="en-TT" dirty="0"/>
              <a:t>When we reflect we question ourselves, interpret our situation, evaluate and draw conclusions.</a:t>
            </a:r>
          </a:p>
          <a:p>
            <a:endParaRPr lang="en-TT" dirty="0"/>
          </a:p>
          <a:p>
            <a:r>
              <a:rPr lang="en-TT" dirty="0"/>
              <a:t>The DIEP model provides a useful frame for reflective writing.</a:t>
            </a:r>
          </a:p>
          <a:p>
            <a:endParaRPr lang="en-TT" dirty="0"/>
          </a:p>
          <a:p>
            <a:pPr marL="0" indent="0">
              <a:buNone/>
            </a:pPr>
            <a:endParaRPr lang="en-TT" dirty="0"/>
          </a:p>
          <a:p>
            <a:endParaRPr lang="en-T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57B0E-23CC-4F12-A000-050BDEDD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1639" y="4527395"/>
            <a:ext cx="5796309" cy="20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Reflective writing activity – DIEP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T" dirty="0"/>
              <a:t>Describe, Interpret, Evaluate, Plan ( state relevance to your practice)</a:t>
            </a:r>
          </a:p>
          <a:p>
            <a:endParaRPr lang="en-TT" sz="2400" i="1" dirty="0"/>
          </a:p>
          <a:p>
            <a:r>
              <a:rPr lang="en-TT" b="1" dirty="0"/>
              <a:t>Describe</a:t>
            </a:r>
            <a:r>
              <a:rPr lang="en-TT" dirty="0"/>
              <a:t> the incident</a:t>
            </a:r>
          </a:p>
          <a:p>
            <a:r>
              <a:rPr lang="en-TT" b="1" dirty="0"/>
              <a:t>Interpret</a:t>
            </a:r>
            <a:r>
              <a:rPr lang="en-TT" dirty="0"/>
              <a:t> the incident – What might it mean? Why might it have occurred?</a:t>
            </a:r>
          </a:p>
          <a:p>
            <a:r>
              <a:rPr lang="en-TT" b="1" dirty="0"/>
              <a:t>Evaluate </a:t>
            </a:r>
            <a:r>
              <a:rPr lang="en-TT" dirty="0"/>
              <a:t>– what was important or valuable about this experience?</a:t>
            </a:r>
          </a:p>
          <a:p>
            <a:r>
              <a:rPr lang="en-TT" b="1" dirty="0"/>
              <a:t>Plan </a:t>
            </a:r>
            <a:r>
              <a:rPr lang="en-TT" dirty="0"/>
              <a:t>– How might this incident be relevant to your future practice? How will it help you plan for the future?</a:t>
            </a:r>
          </a:p>
          <a:p>
            <a:r>
              <a:rPr lang="en-TT" dirty="0">
                <a:solidFill>
                  <a:srgbClr val="FF0000"/>
                </a:solidFill>
              </a:rPr>
              <a:t>Activity: </a:t>
            </a:r>
            <a:r>
              <a:rPr lang="en-TT" i="1" dirty="0"/>
              <a:t>Review the examples of DIEP – Banana Bread making and Teaching a blind student. Do you agree with the DIEP categories? </a:t>
            </a:r>
          </a:p>
        </p:txBody>
      </p:sp>
    </p:spTree>
    <p:extLst>
      <p:ext uri="{BB962C8B-B14F-4D97-AF65-F5344CB8AC3E}">
        <p14:creationId xmlns:p14="http://schemas.microsoft.com/office/powerpoint/2010/main" val="379108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The Action Research Reflective Journal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en-TT" dirty="0"/>
              <a:t>You will need:</a:t>
            </a:r>
          </a:p>
          <a:p>
            <a:r>
              <a:rPr lang="en-TT" dirty="0"/>
              <a:t>Journal prompts</a:t>
            </a:r>
          </a:p>
          <a:p>
            <a:r>
              <a:rPr lang="en-TT" dirty="0"/>
              <a:t>Journal rubrics</a:t>
            </a:r>
          </a:p>
          <a:p>
            <a:endParaRPr lang="en-TT" dirty="0"/>
          </a:p>
          <a:p>
            <a:r>
              <a:rPr lang="en-TT" dirty="0">
                <a:solidFill>
                  <a:srgbClr val="FF0000"/>
                </a:solidFill>
              </a:rPr>
              <a:t>Task – </a:t>
            </a:r>
          </a:p>
          <a:p>
            <a:r>
              <a:rPr lang="en-TT" dirty="0"/>
              <a:t>In your group discuss share your research foci.</a:t>
            </a:r>
          </a:p>
          <a:p>
            <a:r>
              <a:rPr lang="en-TT" dirty="0"/>
              <a:t>Chose one person’s research topic.</a:t>
            </a:r>
          </a:p>
          <a:p>
            <a:r>
              <a:rPr lang="en-TT" dirty="0"/>
              <a:t>As a group write a journal entry which responds to the first two prompts for Journal entry 1. Do not just describe – try to interpret, evaluate and plan.</a:t>
            </a:r>
          </a:p>
          <a:p>
            <a:r>
              <a:rPr lang="en-TT" dirty="0"/>
              <a:t>Share with colleagues</a:t>
            </a:r>
          </a:p>
          <a:p>
            <a:r>
              <a:rPr lang="en-TT" dirty="0"/>
              <a:t>Give the entry a grade based on the rubric</a:t>
            </a:r>
          </a:p>
          <a:p>
            <a:r>
              <a:rPr lang="en-TT" dirty="0"/>
              <a:t>Discuss the criteria used for grading.</a:t>
            </a:r>
          </a:p>
          <a:p>
            <a:pPr algn="ctr"/>
            <a:r>
              <a:rPr lang="en-TT" dirty="0"/>
              <a:t>Due date for Journal Entry 1 – October 13</a:t>
            </a:r>
            <a:r>
              <a:rPr lang="en-TT" baseline="30000" dirty="0"/>
              <a:t>th</a:t>
            </a:r>
            <a:r>
              <a:rPr lang="en-TT" dirty="0"/>
              <a:t> 2017.</a:t>
            </a:r>
          </a:p>
        </p:txBody>
      </p:sp>
      <p:pic>
        <p:nvPicPr>
          <p:cNvPr id="5" name="Picture 4" descr="journal-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51" y="1897626"/>
            <a:ext cx="18002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EFDD-48F5-46FD-8DC8-5F617B2E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At the end of this session you should be able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BA1C-9470-4492-A954-6EA10D034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Describe the role of reflection in the AR Cycle.</a:t>
            </a:r>
          </a:p>
          <a:p>
            <a:r>
              <a:rPr lang="en-US" dirty="0"/>
              <a:t>Distinguish Schon’s </a:t>
            </a:r>
            <a:r>
              <a:rPr lang="en-US" i="1" dirty="0"/>
              <a:t>reflection in action </a:t>
            </a:r>
            <a:r>
              <a:rPr lang="en-US" dirty="0"/>
              <a:t>from </a:t>
            </a:r>
            <a:r>
              <a:rPr lang="en-US" i="1" dirty="0"/>
              <a:t>reflection on action</a:t>
            </a:r>
            <a:r>
              <a:rPr lang="en-US" dirty="0"/>
              <a:t>.</a:t>
            </a:r>
          </a:p>
          <a:p>
            <a:r>
              <a:rPr lang="en-TT" dirty="0"/>
              <a:t>Identify the stages of the </a:t>
            </a:r>
            <a:r>
              <a:rPr lang="en-TT" i="1" dirty="0"/>
              <a:t>DIEP</a:t>
            </a:r>
            <a:r>
              <a:rPr lang="en-TT" dirty="0"/>
              <a:t> for writing academic reflections.</a:t>
            </a:r>
          </a:p>
          <a:p>
            <a:r>
              <a:rPr lang="en-TT" dirty="0"/>
              <a:t>Understand the requirements of the journal entries 1,2,3.</a:t>
            </a:r>
          </a:p>
          <a:p>
            <a:r>
              <a:rPr lang="en-TT" dirty="0"/>
              <a:t>Write a practice entry for Journal 1.</a:t>
            </a:r>
          </a:p>
        </p:txBody>
      </p:sp>
    </p:spTree>
    <p:extLst>
      <p:ext uri="{BB962C8B-B14F-4D97-AF65-F5344CB8AC3E}">
        <p14:creationId xmlns:p14="http://schemas.microsoft.com/office/powerpoint/2010/main" val="316696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Thank you for </a:t>
            </a:r>
            <a:r>
              <a:rPr lang="en-TT"/>
              <a:t>your participation</a:t>
            </a:r>
            <a:endParaRPr lang="en-TT" dirty="0"/>
          </a:p>
        </p:txBody>
      </p:sp>
      <p:pic>
        <p:nvPicPr>
          <p:cNvPr id="4" name="Content Placeholder 3" descr="inner-peace-yoga-meditation-truthinsideofyo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70" y="1825625"/>
            <a:ext cx="7754859" cy="4351338"/>
          </a:xfrm>
        </p:spPr>
      </p:pic>
    </p:spTree>
    <p:extLst>
      <p:ext uri="{BB962C8B-B14F-4D97-AF65-F5344CB8AC3E}">
        <p14:creationId xmlns:p14="http://schemas.microsoft.com/office/powerpoint/2010/main" val="217559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Session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Review concepts of Action Research: definition, models, Identification of reflection within the AR cycle.</a:t>
            </a:r>
          </a:p>
          <a:p>
            <a:r>
              <a:rPr lang="en-US" dirty="0"/>
              <a:t>3. Review  what you have learnt about Reflection – What is it? Why reflect?</a:t>
            </a:r>
          </a:p>
          <a:p>
            <a:r>
              <a:rPr lang="en-US" dirty="0"/>
              <a:t>4. </a:t>
            </a:r>
            <a:r>
              <a:rPr lang="en-US" dirty="0" err="1"/>
              <a:t>Analyse</a:t>
            </a:r>
            <a:r>
              <a:rPr lang="en-US" dirty="0"/>
              <a:t> the place of reflection in David Kolb’s Reflective model.</a:t>
            </a:r>
          </a:p>
          <a:p>
            <a:r>
              <a:rPr lang="en-US" dirty="0"/>
              <a:t>5. Interrogate Schon’s ideas of reflection – Reflection in action, reflection on action.</a:t>
            </a:r>
          </a:p>
          <a:p>
            <a:r>
              <a:rPr lang="en-US" dirty="0"/>
              <a:t>6. Review the requirements of the journal entries.</a:t>
            </a:r>
          </a:p>
          <a:p>
            <a:r>
              <a:rPr lang="en-US" dirty="0"/>
              <a:t>7. </a:t>
            </a:r>
            <a:r>
              <a:rPr lang="en-TT" dirty="0"/>
              <a:t>Practice session – responding to journal entry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B822-CA15-43B7-979C-6BED7988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8" y="353974"/>
            <a:ext cx="9354015" cy="727695"/>
          </a:xfrm>
        </p:spPr>
        <p:txBody>
          <a:bodyPr>
            <a:normAutofit fontScale="90000"/>
          </a:bodyPr>
          <a:lstStyle/>
          <a:p>
            <a:br>
              <a:rPr lang="en-TT" dirty="0"/>
            </a:br>
            <a:br>
              <a:rPr lang="en-TT" dirty="0"/>
            </a:br>
            <a:br>
              <a:rPr lang="en-TT" dirty="0"/>
            </a:br>
            <a:br>
              <a:rPr lang="en-TT" dirty="0"/>
            </a:br>
            <a:br>
              <a:rPr lang="en-TT" dirty="0"/>
            </a:br>
            <a:r>
              <a:rPr lang="en-TT" dirty="0"/>
              <a:t>How would you define Action Research?</a:t>
            </a:r>
            <a:br>
              <a:rPr lang="en-TT" dirty="0"/>
            </a:br>
            <a:br>
              <a:rPr lang="en-TT" dirty="0"/>
            </a:br>
            <a:br>
              <a:rPr lang="en-TT" sz="2800" dirty="0"/>
            </a:br>
            <a:r>
              <a:rPr lang="en-TT" sz="2800" dirty="0"/>
              <a:t>Read the definitions on the next slide which were presented by Dr Freddy.</a:t>
            </a:r>
            <a:br>
              <a:rPr lang="en-TT" sz="2800" dirty="0"/>
            </a:br>
            <a:r>
              <a:rPr lang="en-TT" sz="2800" dirty="0">
                <a:solidFill>
                  <a:schemeClr val="accent5">
                    <a:lumMod val="75000"/>
                  </a:schemeClr>
                </a:solidFill>
              </a:rPr>
              <a:t>Think</a:t>
            </a:r>
            <a:r>
              <a:rPr lang="en-TT" sz="2800" dirty="0"/>
              <a:t> about how these definitions are alike and different.</a:t>
            </a:r>
            <a:br>
              <a:rPr lang="en-TT" sz="2800" dirty="0"/>
            </a:br>
            <a:r>
              <a:rPr lang="en-TT" sz="2800" dirty="0">
                <a:solidFill>
                  <a:schemeClr val="accent5">
                    <a:lumMod val="75000"/>
                  </a:schemeClr>
                </a:solidFill>
              </a:rPr>
              <a:t>Pair</a:t>
            </a:r>
            <a:r>
              <a:rPr lang="en-TT" sz="2800" dirty="0"/>
              <a:t>/ </a:t>
            </a:r>
            <a:r>
              <a:rPr lang="en-TT" sz="2800" dirty="0">
                <a:solidFill>
                  <a:schemeClr val="accent2">
                    <a:lumMod val="75000"/>
                  </a:schemeClr>
                </a:solidFill>
              </a:rPr>
              <a:t>Share</a:t>
            </a:r>
            <a:r>
              <a:rPr lang="en-TT" sz="2800" dirty="0"/>
              <a:t> your thoughts with a partner.</a:t>
            </a:r>
            <a:br>
              <a:rPr lang="en-TT" sz="2800" dirty="0"/>
            </a:br>
            <a:r>
              <a:rPr lang="en-TT" sz="2800" dirty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en-TT" sz="2800" dirty="0"/>
              <a:t>/ Then share thoughts with the large group.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A44D2-0724-4D8E-9A6C-9F47732C9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9366" y="4616605"/>
            <a:ext cx="8040184" cy="2160896"/>
          </a:xfrm>
        </p:spPr>
      </p:pic>
    </p:spTree>
    <p:extLst>
      <p:ext uri="{BB962C8B-B14F-4D97-AF65-F5344CB8AC3E}">
        <p14:creationId xmlns:p14="http://schemas.microsoft.com/office/powerpoint/2010/main" val="251733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/>
          <a:lstStyle/>
          <a:p>
            <a:r>
              <a:rPr lang="en-TT" dirty="0"/>
              <a:t>Defining Action Research – Dr Freddy James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826"/>
            <a:ext cx="11010900" cy="4998474"/>
          </a:xfrm>
        </p:spPr>
        <p:txBody>
          <a:bodyPr/>
          <a:lstStyle/>
          <a:p>
            <a:r>
              <a:rPr lang="en-US" dirty="0"/>
              <a:t>Action research-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systematic enquiry </a:t>
            </a:r>
            <a:r>
              <a:rPr lang="en-US" dirty="0"/>
              <a:t>designed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yield practical results </a:t>
            </a:r>
            <a:r>
              <a:rPr lang="en-US" dirty="0"/>
              <a:t>capable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improving a specific aspect of practice </a:t>
            </a:r>
            <a:r>
              <a:rPr lang="en-US" dirty="0"/>
              <a:t>and made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public</a:t>
            </a:r>
            <a:r>
              <a:rPr lang="en-US" dirty="0"/>
              <a:t> to enable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scrutiny and testing </a:t>
            </a:r>
            <a:r>
              <a:rPr lang="en-US" dirty="0"/>
              <a:t>(DCSF) 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‘Action research is a form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collective self-reflective enquiry </a:t>
            </a:r>
            <a:r>
              <a:rPr lang="en-US" dirty="0"/>
              <a:t>undertaken by participants in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social situations </a:t>
            </a:r>
            <a:r>
              <a:rPr lang="en-US" dirty="0"/>
              <a:t>in order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 improve </a:t>
            </a:r>
            <a:r>
              <a:rPr lang="en-US" dirty="0"/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rationality</a:t>
            </a:r>
            <a:r>
              <a:rPr lang="en-US" dirty="0"/>
              <a:t> 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justice </a:t>
            </a:r>
            <a:r>
              <a:rPr lang="en-US" dirty="0"/>
              <a:t>of their social 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educational practices</a:t>
            </a:r>
            <a:r>
              <a:rPr lang="en-US" dirty="0"/>
              <a:t>, as well as their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understanding</a:t>
            </a:r>
            <a:r>
              <a:rPr lang="en-US" dirty="0"/>
              <a:t> of these practices and the situation in which these practices are carried out’.   </a:t>
            </a:r>
          </a:p>
          <a:p>
            <a:r>
              <a:rPr lang="en-US" dirty="0"/>
              <a:t>                                                                 (</a:t>
            </a:r>
            <a:r>
              <a:rPr lang="en-US" dirty="0" err="1"/>
              <a:t>Kemmis</a:t>
            </a:r>
            <a:r>
              <a:rPr lang="en-US" dirty="0"/>
              <a:t> and McTaggart. 1988, p5)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28101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2A9A-18D6-4AE4-88DC-B65AB39E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Comparing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779C7-D420-46A3-8D3D-B5DD2D44F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T" dirty="0"/>
              <a:t>Both definitions emphasise Action Research as a form of </a:t>
            </a:r>
            <a:r>
              <a:rPr lang="en-TT" dirty="0">
                <a:solidFill>
                  <a:srgbClr val="FF0000"/>
                </a:solidFill>
              </a:rPr>
              <a:t>Enquiry.</a:t>
            </a:r>
          </a:p>
          <a:p>
            <a:endParaRPr lang="en-TT" dirty="0"/>
          </a:p>
          <a:p>
            <a:r>
              <a:rPr lang="en-TT" dirty="0"/>
              <a:t>Both definitions refer to the outcomes of Action Research as </a:t>
            </a:r>
            <a:r>
              <a:rPr lang="en-TT" dirty="0">
                <a:solidFill>
                  <a:srgbClr val="FF0000"/>
                </a:solidFill>
              </a:rPr>
              <a:t>Improving Practice.</a:t>
            </a:r>
          </a:p>
          <a:p>
            <a:endParaRPr lang="en-TT" dirty="0"/>
          </a:p>
          <a:p>
            <a:r>
              <a:rPr lang="en-TT" dirty="0"/>
              <a:t>However in Definition 2 – Enquiry is </a:t>
            </a:r>
            <a:r>
              <a:rPr lang="en-TT" dirty="0">
                <a:solidFill>
                  <a:srgbClr val="FF0000"/>
                </a:solidFill>
              </a:rPr>
              <a:t>collective</a:t>
            </a:r>
            <a:r>
              <a:rPr lang="en-TT" dirty="0"/>
              <a:t> and involves </a:t>
            </a:r>
            <a:r>
              <a:rPr lang="en-TT" dirty="0">
                <a:solidFill>
                  <a:srgbClr val="FF0000"/>
                </a:solidFill>
              </a:rPr>
              <a:t>self reflection.  </a:t>
            </a:r>
          </a:p>
          <a:p>
            <a:endParaRPr lang="en-TT" dirty="0"/>
          </a:p>
          <a:p>
            <a:r>
              <a:rPr lang="en-TT" dirty="0"/>
              <a:t>Dr James introduced you to the </a:t>
            </a:r>
            <a:r>
              <a:rPr lang="en-TT" dirty="0" err="1"/>
              <a:t>Kemmis</a:t>
            </a:r>
            <a:r>
              <a:rPr lang="en-TT" dirty="0"/>
              <a:t> and McTaggart model of Action Research on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418425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19A0-90EF-4EBC-BC72-4248249D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</p:spPr>
        <p:txBody>
          <a:bodyPr>
            <a:normAutofit fontScale="90000"/>
          </a:bodyPr>
          <a:lstStyle/>
          <a:p>
            <a:r>
              <a:rPr lang="en-TT" sz="4000" dirty="0"/>
              <a:t>A Model of Action Research – </a:t>
            </a:r>
            <a:r>
              <a:rPr lang="en-TT" sz="4000" dirty="0" err="1"/>
              <a:t>Kemmis</a:t>
            </a:r>
            <a:r>
              <a:rPr lang="en-TT" sz="4000" dirty="0"/>
              <a:t> &amp; Mc Taggart(1998) . </a:t>
            </a:r>
            <a:br>
              <a:rPr lang="en-TT" sz="4000" dirty="0"/>
            </a:br>
            <a:r>
              <a:rPr lang="en-TT" dirty="0">
                <a:solidFill>
                  <a:srgbClr val="FF0000"/>
                </a:solidFill>
              </a:rPr>
              <a:t>What is the role of reflection in this model?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AB737D-1A90-4E22-A219-8AF433EA2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1239" y="2556142"/>
            <a:ext cx="10564724" cy="3164434"/>
          </a:xfrm>
        </p:spPr>
      </p:pic>
    </p:spTree>
    <p:extLst>
      <p:ext uri="{BB962C8B-B14F-4D97-AF65-F5344CB8AC3E}">
        <p14:creationId xmlns:p14="http://schemas.microsoft.com/office/powerpoint/2010/main" val="245325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/>
          <a:lstStyle/>
          <a:p>
            <a:r>
              <a:rPr lang="en-TT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0374"/>
            <a:ext cx="10759068" cy="5395392"/>
          </a:xfrm>
        </p:spPr>
        <p:txBody>
          <a:bodyPr>
            <a:normAutofit lnSpcReduction="10000"/>
          </a:bodyPr>
          <a:lstStyle/>
          <a:p>
            <a:r>
              <a:rPr lang="en-TT" dirty="0">
                <a:solidFill>
                  <a:srgbClr val="FF0000"/>
                </a:solidFill>
              </a:rPr>
              <a:t>Reflection and action have a dynamic interaction.</a:t>
            </a:r>
          </a:p>
          <a:p>
            <a:r>
              <a:rPr lang="en-TT" dirty="0"/>
              <a:t>Reflection </a:t>
            </a:r>
            <a:r>
              <a:rPr lang="en-TT" dirty="0">
                <a:solidFill>
                  <a:srgbClr val="FF0000"/>
                </a:solidFill>
              </a:rPr>
              <a:t>shapes the planning and implementation </a:t>
            </a:r>
            <a:r>
              <a:rPr lang="en-TT" dirty="0"/>
              <a:t>of action research.</a:t>
            </a:r>
          </a:p>
          <a:p>
            <a:r>
              <a:rPr lang="en-TT" b="1" i="1" dirty="0"/>
              <a:t>But</a:t>
            </a:r>
          </a:p>
          <a:p>
            <a:r>
              <a:rPr lang="en-TT" dirty="0"/>
              <a:t>What do we mean by reflection?</a:t>
            </a:r>
          </a:p>
          <a:p>
            <a:r>
              <a:rPr lang="en-TT" dirty="0"/>
              <a:t>How does it occur?</a:t>
            </a:r>
          </a:p>
          <a:p>
            <a:r>
              <a:rPr lang="en-TT" dirty="0"/>
              <a:t>What are its benefits?</a:t>
            </a:r>
          </a:p>
          <a:p>
            <a:r>
              <a:rPr lang="en-TT" dirty="0"/>
              <a:t>What are its challenges?</a:t>
            </a:r>
          </a:p>
          <a:p>
            <a:r>
              <a:rPr lang="en-TT" dirty="0">
                <a:solidFill>
                  <a:srgbClr val="FF0000"/>
                </a:solidFill>
              </a:rPr>
              <a:t>Share your thoughts </a:t>
            </a:r>
            <a:r>
              <a:rPr lang="en-TT" dirty="0"/>
              <a:t>based on your </a:t>
            </a:r>
            <a:r>
              <a:rPr lang="en-TT" dirty="0">
                <a:solidFill>
                  <a:srgbClr val="FF0000"/>
                </a:solidFill>
              </a:rPr>
              <a:t>previous work on reflection </a:t>
            </a:r>
            <a:r>
              <a:rPr lang="en-TT" dirty="0"/>
              <a:t>with Mrs Juliet Jones.</a:t>
            </a:r>
          </a:p>
          <a:p>
            <a:r>
              <a:rPr lang="en-TT" dirty="0"/>
              <a:t>Now </a:t>
            </a:r>
            <a:r>
              <a:rPr lang="en-TT" dirty="0">
                <a:solidFill>
                  <a:srgbClr val="FF0000"/>
                </a:solidFill>
              </a:rPr>
              <a:t>look at the video </a:t>
            </a:r>
            <a:r>
              <a:rPr lang="en-TT" dirty="0"/>
              <a:t>in the next slide. What </a:t>
            </a:r>
            <a:r>
              <a:rPr lang="en-TT" dirty="0">
                <a:solidFill>
                  <a:srgbClr val="FF0000"/>
                </a:solidFill>
              </a:rPr>
              <a:t>further insights </a:t>
            </a:r>
            <a:r>
              <a:rPr lang="en-TT" dirty="0"/>
              <a:t>does Kolb bring to the concept of </a:t>
            </a:r>
            <a:r>
              <a:rPr lang="en-TT" dirty="0">
                <a:solidFill>
                  <a:srgbClr val="FF0000"/>
                </a:solidFill>
              </a:rPr>
              <a:t>reflection in teaching? (Press the hand for the video to pop up) </a:t>
            </a:r>
          </a:p>
          <a:p>
            <a:endParaRPr lang="en-TT" dirty="0"/>
          </a:p>
        </p:txBody>
      </p:sp>
      <p:pic>
        <p:nvPicPr>
          <p:cNvPr id="4" name="Picture 3" descr="File:Flower reflection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48" y="2047879"/>
            <a:ext cx="3239789" cy="23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The practice of reflection in Teaching: Kolb’s cycle</a:t>
            </a:r>
          </a:p>
        </p:txBody>
      </p:sp>
      <p:pic>
        <p:nvPicPr>
          <p:cNvPr id="4" name="The 3 minute Kolb - YouTube[via torchbrowser.com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8774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1279</Words>
  <Application>Microsoft Office PowerPoint</Application>
  <PresentationFormat>Widescreen</PresentationFormat>
  <Paragraphs>118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Reflective Writing for Action Research Sept 8th 2017 Dr Rowena Kalloo EDRS 5450</vt:lpstr>
      <vt:lpstr>At the end of this session you should be able to:</vt:lpstr>
      <vt:lpstr>Session outline</vt:lpstr>
      <vt:lpstr>     How would you define Action Research?   Read the definitions on the next slide which were presented by Dr Freddy. Think about how these definitions are alike and different. Pair/ Share your thoughts with a partner. Share/ Then share thoughts with the large group.</vt:lpstr>
      <vt:lpstr>Defining Action Research – Dr Freddy James</vt:lpstr>
      <vt:lpstr>Comparing definitions</vt:lpstr>
      <vt:lpstr>A Model of Action Research – Kemmis &amp; Mc Taggart(1998) .  What is the role of reflection in this model?</vt:lpstr>
      <vt:lpstr>Reflection</vt:lpstr>
      <vt:lpstr>The practice of reflection in Teaching: Kolb’s cycle</vt:lpstr>
      <vt:lpstr>What insights does Kolb bring to our understanding of teaching and learning?</vt:lpstr>
      <vt:lpstr>Donald Schon – The Reflective Practitioner</vt:lpstr>
      <vt:lpstr>Schon – Different types of practitioner’s knowledge.</vt:lpstr>
      <vt:lpstr>Single vs double loop learning</vt:lpstr>
      <vt:lpstr>How do you reflect?</vt:lpstr>
      <vt:lpstr>Journal Writing for Action Research</vt:lpstr>
      <vt:lpstr>Writing a journal entry – what is the mother’s problem? Is it really a problem?</vt:lpstr>
      <vt:lpstr>Reflective writing</vt:lpstr>
      <vt:lpstr>Reflective writing activity – DIEP</vt:lpstr>
      <vt:lpstr>The Action Research Reflective Journal</vt:lpstr>
      <vt:lpstr>Thank you for your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the Reflective Journal for Action Research</dc:title>
  <dc:creator>rowena kalloo</dc:creator>
  <cp:lastModifiedBy>rowena kalloo</cp:lastModifiedBy>
  <cp:revision>44</cp:revision>
  <cp:lastPrinted>2016-09-16T06:03:20Z</cp:lastPrinted>
  <dcterms:created xsi:type="dcterms:W3CDTF">2016-09-16T04:37:52Z</dcterms:created>
  <dcterms:modified xsi:type="dcterms:W3CDTF">2017-09-06T16:01:23Z</dcterms:modified>
</cp:coreProperties>
</file>