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8" r:id="rId3"/>
    <p:sldId id="281" r:id="rId4"/>
    <p:sldId id="284" r:id="rId5"/>
    <p:sldId id="280" r:id="rId6"/>
    <p:sldId id="257" r:id="rId7"/>
    <p:sldId id="287" r:id="rId8"/>
    <p:sldId id="286" r:id="rId9"/>
    <p:sldId id="277" r:id="rId10"/>
    <p:sldId id="289" r:id="rId11"/>
    <p:sldId id="28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A8A8D5-8FDF-4224-B60E-3E97F5B32664}" type="datetimeFigureOut">
              <a:rPr lang="en-US" smtClean="0"/>
              <a:t>8/18/2018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606347-134A-4F0A-931B-6461657A730F}" type="slidenum">
              <a:rPr lang="en-US" smtClean="0"/>
              <a:t>‹#›</a:t>
            </a:fld>
            <a:endParaRPr lang="en-US"/>
          </a:p>
        </p:txBody>
      </p:sp>
    </p:spTree>
    <p:extLst>
      <p:ext uri="{BB962C8B-B14F-4D97-AF65-F5344CB8AC3E}">
        <p14:creationId xmlns:p14="http://schemas.microsoft.com/office/powerpoint/2010/main" val="3710469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8/18/2018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8/18/2018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8/18/2018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ntranet.birmingham.ac.uk/as/libraryservices/library/skills/asc/documents/public/Short-Guide-Reflective-Writing.pdf"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Reflective Writing </a:t>
            </a:r>
            <a:r>
              <a:rPr lang="en-US" dirty="0" smtClean="0"/>
              <a:t>2 </a:t>
            </a:r>
            <a:endParaRPr lang="en-US" dirty="0"/>
          </a:p>
        </p:txBody>
      </p:sp>
      <p:sp>
        <p:nvSpPr>
          <p:cNvPr id="3" name="Subtitle 2"/>
          <p:cNvSpPr>
            <a:spLocks noGrp="1"/>
          </p:cNvSpPr>
          <p:nvPr>
            <p:ph type="subTitle" idx="1"/>
          </p:nvPr>
        </p:nvSpPr>
        <p:spPr/>
        <p:txBody>
          <a:bodyPr/>
          <a:lstStyle/>
          <a:p>
            <a:r>
              <a:rPr lang="en-US" cap="none" dirty="0" smtClean="0"/>
              <a:t>Post Graduate Diploma In Education</a:t>
            </a:r>
          </a:p>
          <a:p>
            <a:r>
              <a:rPr lang="en-US" dirty="0" smtClean="0"/>
              <a:t>2018-2019</a:t>
            </a:r>
            <a:endParaRPr lang="en-US" dirty="0"/>
          </a:p>
          <a:p>
            <a:r>
              <a:rPr lang="en-US" sz="1600" cap="none" dirty="0" smtClean="0"/>
              <a:t>Prepared By Desiree S. Augustin , Lecturer</a:t>
            </a:r>
          </a:p>
          <a:p>
            <a:endParaRPr lang="en-US" dirty="0"/>
          </a:p>
        </p:txBody>
      </p:sp>
    </p:spTree>
    <p:extLst>
      <p:ext uri="{BB962C8B-B14F-4D97-AF65-F5344CB8AC3E}">
        <p14:creationId xmlns:p14="http://schemas.microsoft.com/office/powerpoint/2010/main" val="1595806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5886440" y="693683"/>
            <a:ext cx="4995332" cy="4755682"/>
          </a:xfrm>
        </p:spPr>
        <p:txBody>
          <a:bodyPr>
            <a:noAutofit/>
          </a:bodyPr>
          <a:lstStyle/>
          <a:p>
            <a:pPr marL="0" indent="0">
              <a:buNone/>
            </a:pPr>
            <a:r>
              <a:rPr lang="en-US" sz="2400" dirty="0"/>
              <a:t>As you continue in the </a:t>
            </a:r>
            <a:r>
              <a:rPr lang="en-US" sz="2400" dirty="0" err="1"/>
              <a:t>programme</a:t>
            </a:r>
            <a:r>
              <a:rPr lang="en-US" sz="2400" dirty="0"/>
              <a:t>, your supervisor will continue to guide you in your writing.</a:t>
            </a:r>
            <a:br>
              <a:rPr lang="en-US" sz="2400" dirty="0"/>
            </a:br>
            <a:r>
              <a:rPr lang="en-US" sz="2400" dirty="0"/>
              <a:t/>
            </a:r>
            <a:br>
              <a:rPr lang="en-US" sz="2400" dirty="0"/>
            </a:br>
            <a:r>
              <a:rPr lang="en-US" sz="2400" dirty="0"/>
              <a:t>All the best as you continue to engage in the process of  mindful reflection during the </a:t>
            </a:r>
            <a:r>
              <a:rPr lang="en-US" sz="2400" dirty="0" err="1"/>
              <a:t>programme</a:t>
            </a:r>
            <a:r>
              <a:rPr lang="en-US" sz="2400" dirty="0"/>
              <a:t> and in converting those thoughts into writing. </a:t>
            </a:r>
            <a:br>
              <a:rPr lang="en-US" sz="2400" dirty="0"/>
            </a:br>
            <a:r>
              <a:rPr lang="en-US" sz="2400" dirty="0"/>
              <a:t/>
            </a:r>
            <a:br>
              <a:rPr lang="en-US" sz="2400" dirty="0"/>
            </a:br>
            <a:r>
              <a:rPr lang="en-US" sz="2400" dirty="0"/>
              <a:t>We are convinced that this type of exercise will help in your growth and development as a practitioner.</a:t>
            </a:r>
            <a:br>
              <a:rPr lang="en-US" sz="2400" dirty="0"/>
            </a:br>
            <a:endParaRPr lang="en-US" sz="2400" dirty="0"/>
          </a:p>
        </p:txBody>
      </p:sp>
      <p:pic>
        <p:nvPicPr>
          <p:cNvPr id="1028" name="Picture 4" descr="Related image"/>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959644" y="693683"/>
            <a:ext cx="4448175" cy="453997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959644" y="5233657"/>
            <a:ext cx="21359900" cy="276999"/>
          </a:xfrm>
          <a:prstGeom prst="rect">
            <a:avLst/>
          </a:prstGeom>
          <a:noFill/>
        </p:spPr>
        <p:txBody>
          <a:bodyPr wrap="square" rtlCol="0">
            <a:spAutoFit/>
          </a:bodyPr>
          <a:lstStyle/>
          <a:p>
            <a:r>
              <a:rPr lang="en-US" sz="1200" dirty="0"/>
              <a:t>https://</a:t>
            </a:r>
            <a:r>
              <a:rPr lang="en-US" sz="1200" dirty="0" smtClean="0"/>
              <a:t>www.google.tt/search?q=images+of+mentorship</a:t>
            </a:r>
            <a:endParaRPr lang="en-US" sz="1200" dirty="0"/>
          </a:p>
        </p:txBody>
      </p:sp>
    </p:spTree>
    <p:extLst>
      <p:ext uri="{BB962C8B-B14F-4D97-AF65-F5344CB8AC3E}">
        <p14:creationId xmlns:p14="http://schemas.microsoft.com/office/powerpoint/2010/main" val="4175355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9" name="Text Placeholder 8"/>
          <p:cNvSpPr>
            <a:spLocks noGrp="1"/>
          </p:cNvSpPr>
          <p:nvPr>
            <p:ph type="body" idx="1"/>
          </p:nvPr>
        </p:nvSpPr>
        <p:spPr/>
        <p:txBody>
          <a:bodyPr/>
          <a:lstStyle/>
          <a:p>
            <a:pPr algn="ctr"/>
            <a:r>
              <a:rPr lang="en-US" dirty="0" smtClean="0"/>
              <a:t>Thank you for your attention</a:t>
            </a:r>
            <a:endParaRPr lang="en-US" dirty="0"/>
          </a:p>
        </p:txBody>
      </p:sp>
    </p:spTree>
    <p:extLst>
      <p:ext uri="{BB962C8B-B14F-4D97-AF65-F5344CB8AC3E}">
        <p14:creationId xmlns:p14="http://schemas.microsoft.com/office/powerpoint/2010/main" val="213490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Acknowledgement</a:t>
            </a:r>
            <a:endParaRPr lang="en-US" sz="3200" dirty="0"/>
          </a:p>
        </p:txBody>
      </p:sp>
      <p:sp>
        <p:nvSpPr>
          <p:cNvPr id="3" name="Content Placeholder 2"/>
          <p:cNvSpPr>
            <a:spLocks noGrp="1"/>
          </p:cNvSpPr>
          <p:nvPr>
            <p:ph type="body" idx="1"/>
          </p:nvPr>
        </p:nvSpPr>
        <p:spPr/>
        <p:txBody>
          <a:bodyPr>
            <a:normAutofit/>
          </a:bodyPr>
          <a:lstStyle/>
          <a:p>
            <a:r>
              <a:rPr lang="en-US" sz="2400" cap="none" dirty="0"/>
              <a:t>In </a:t>
            </a:r>
            <a:r>
              <a:rPr lang="en-US" sz="2400" cap="none" dirty="0" smtClean="0"/>
              <a:t>compiling </a:t>
            </a:r>
            <a:r>
              <a:rPr lang="en-US" sz="2400" cap="none" dirty="0"/>
              <a:t>this </a:t>
            </a:r>
            <a:r>
              <a:rPr lang="en-US" sz="2400" cap="none" dirty="0" smtClean="0"/>
              <a:t>presentation, I acknowledge the contribution of previous work of Ms. Juliet Jones</a:t>
            </a:r>
            <a:endParaRPr lang="en-US" sz="2400" cap="none" dirty="0"/>
          </a:p>
        </p:txBody>
      </p:sp>
    </p:spTree>
    <p:extLst>
      <p:ext uri="{BB962C8B-B14F-4D97-AF65-F5344CB8AC3E}">
        <p14:creationId xmlns:p14="http://schemas.microsoft.com/office/powerpoint/2010/main" val="1332613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a:t>
            </a:r>
            <a:endParaRPr lang="en-US" dirty="0"/>
          </a:p>
        </p:txBody>
      </p:sp>
      <p:sp>
        <p:nvSpPr>
          <p:cNvPr id="3" name="Text Placeholder 2"/>
          <p:cNvSpPr>
            <a:spLocks noGrp="1"/>
          </p:cNvSpPr>
          <p:nvPr>
            <p:ph type="body" idx="1"/>
          </p:nvPr>
        </p:nvSpPr>
        <p:spPr/>
        <p:txBody>
          <a:bodyPr/>
          <a:lstStyle/>
          <a:p>
            <a:r>
              <a:rPr lang="en-US" dirty="0" smtClean="0"/>
              <a:t>REFLECTIVE </a:t>
            </a:r>
            <a:r>
              <a:rPr lang="en-US" dirty="0" smtClean="0"/>
              <a:t>thinking and </a:t>
            </a:r>
            <a:r>
              <a:rPr lang="en-US" dirty="0" smtClean="0"/>
              <a:t>reflective WRITING: a brief recap </a:t>
            </a:r>
            <a:endParaRPr lang="en-US" dirty="0"/>
          </a:p>
        </p:txBody>
      </p:sp>
    </p:spTree>
    <p:extLst>
      <p:ext uri="{BB962C8B-B14F-4D97-AF65-F5344CB8AC3E}">
        <p14:creationId xmlns:p14="http://schemas.microsoft.com/office/powerpoint/2010/main" val="3531774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Reflection and reflective writing</a:t>
            </a:r>
            <a:endParaRPr lang="en-US" dirty="0"/>
          </a:p>
        </p:txBody>
      </p:sp>
      <p:sp>
        <p:nvSpPr>
          <p:cNvPr id="3" name="Content Placeholder 2"/>
          <p:cNvSpPr>
            <a:spLocks noGrp="1"/>
          </p:cNvSpPr>
          <p:nvPr>
            <p:ph idx="1"/>
          </p:nvPr>
        </p:nvSpPr>
        <p:spPr/>
        <p:txBody>
          <a:bodyPr/>
          <a:lstStyle/>
          <a:p>
            <a:r>
              <a:rPr lang="en-US" sz="2800" dirty="0" smtClean="0"/>
              <a:t>Paste the link below  into your browser and view the clip as you try to answer the question on your left.</a:t>
            </a:r>
          </a:p>
          <a:p>
            <a:pPr marL="0" indent="0">
              <a:buNone/>
            </a:pPr>
            <a:endParaRPr lang="en-US" sz="2800" dirty="0" smtClean="0"/>
          </a:p>
          <a:p>
            <a:r>
              <a:rPr lang="en-US" dirty="0" smtClean="0"/>
              <a:t>https</a:t>
            </a:r>
            <a:r>
              <a:rPr lang="en-US" dirty="0"/>
              <a:t>://www.youtube.com/watch?v=QoI67VeE3ds</a:t>
            </a:r>
          </a:p>
          <a:p>
            <a:endParaRPr lang="en-US" dirty="0"/>
          </a:p>
        </p:txBody>
      </p:sp>
      <p:sp>
        <p:nvSpPr>
          <p:cNvPr id="5" name="Text Placeholder 4"/>
          <p:cNvSpPr>
            <a:spLocks noGrp="1"/>
          </p:cNvSpPr>
          <p:nvPr>
            <p:ph type="body" sz="half" idx="2"/>
          </p:nvPr>
        </p:nvSpPr>
        <p:spPr/>
        <p:txBody>
          <a:bodyPr>
            <a:noAutofit/>
          </a:bodyPr>
          <a:lstStyle/>
          <a:p>
            <a:r>
              <a:rPr lang="en-US" sz="2400" dirty="0" smtClean="0"/>
              <a:t>How might reflective thinking and reflective writing underpin your practice as a teacher or administrator?</a:t>
            </a:r>
            <a:endParaRPr lang="en-US" sz="2400" dirty="0"/>
          </a:p>
        </p:txBody>
      </p:sp>
    </p:spTree>
    <p:extLst>
      <p:ext uri="{BB962C8B-B14F-4D97-AF65-F5344CB8AC3E}">
        <p14:creationId xmlns:p14="http://schemas.microsoft.com/office/powerpoint/2010/main" val="1124841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Reflection that can guide practice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3200" dirty="0" smtClean="0">
                <a:latin typeface="Calibri" panose="020F0502020204030204" pitchFamily="34" charset="0"/>
              </a:rPr>
              <a:t>“Reflection is a process, both individual and collaborative, involving experience and uncertainty. It is comprised of identifying questions and key elements of a matter that has emerged as significant, then taking one’s thoughts into dialogue with oneself and with others. One evaluates insights gained from that process with reference to: (1) additional perspectives, (2) one’s own values, experiences, and beliefs, and (3) the larger context within which the questions are raised. Through reflection, one reaches newfound clarity, on which one bases changes in action or disposition. New questions naturally arise, and the process spirals onward ”</a:t>
            </a:r>
          </a:p>
          <a:p>
            <a:pPr marL="0" indent="0" algn="r">
              <a:buNone/>
            </a:pPr>
            <a:r>
              <a:rPr lang="en-US" sz="2000" i="1" dirty="0" smtClean="0">
                <a:latin typeface="Calibri" panose="020F0502020204030204" pitchFamily="34" charset="0"/>
              </a:rPr>
              <a:t>(Jay &amp; Johnson, 2002, p. 76)</a:t>
            </a:r>
            <a:endParaRPr lang="en-US" sz="2000" i="1" dirty="0">
              <a:latin typeface="Calibri" panose="020F0502020204030204" pitchFamily="34" charset="0"/>
            </a:endParaRPr>
          </a:p>
          <a:p>
            <a:endParaRPr lang="en-US" i="1" dirty="0"/>
          </a:p>
        </p:txBody>
      </p:sp>
      <p:sp>
        <p:nvSpPr>
          <p:cNvPr id="5" name="Text Placeholder 4"/>
          <p:cNvSpPr>
            <a:spLocks noGrp="1"/>
          </p:cNvSpPr>
          <p:nvPr>
            <p:ph type="body" sz="half" idx="2"/>
          </p:nvPr>
        </p:nvSpPr>
        <p:spPr/>
        <p:txBody>
          <a:bodyPr>
            <a:normAutofit/>
          </a:bodyPr>
          <a:lstStyle/>
          <a:p>
            <a:r>
              <a:rPr lang="en-US" sz="2800" dirty="0" smtClean="0"/>
              <a:t>Do you remember this statement?</a:t>
            </a:r>
            <a:endParaRPr lang="en-US" sz="2800" dirty="0"/>
          </a:p>
        </p:txBody>
      </p:sp>
    </p:spTree>
    <p:extLst>
      <p:ext uri="{BB962C8B-B14F-4D97-AF65-F5344CB8AC3E}">
        <p14:creationId xmlns:p14="http://schemas.microsoft.com/office/powerpoint/2010/main" val="3193259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fontScale="92500"/>
          </a:bodyPr>
          <a:lstStyle/>
          <a:p>
            <a:r>
              <a:rPr lang="en-US" sz="3200" dirty="0" smtClean="0"/>
              <a:t>Writing reflectively involves more than just a description of events. </a:t>
            </a:r>
          </a:p>
          <a:p>
            <a:r>
              <a:rPr lang="en-US" sz="3200" dirty="0" smtClean="0"/>
              <a:t>As you think about your practice and as you work through some of the exercises found on the suggested sites on the next slide, you will move beyond simple description to get at what is meaningful about the events or ideas upon which you reflect and what it means for your future practice. </a:t>
            </a:r>
            <a:endParaRPr lang="en-US" sz="3200" dirty="0"/>
          </a:p>
        </p:txBody>
      </p:sp>
    </p:spTree>
    <p:extLst>
      <p:ext uri="{BB962C8B-B14F-4D97-AF65-F5344CB8AC3E}">
        <p14:creationId xmlns:p14="http://schemas.microsoft.com/office/powerpoint/2010/main" val="4017455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t>Reflective writing</a:t>
            </a:r>
            <a:endParaRPr lang="en-US" sz="3200" dirty="0"/>
          </a:p>
        </p:txBody>
      </p:sp>
      <p:sp>
        <p:nvSpPr>
          <p:cNvPr id="5" name="Content Placeholder 4"/>
          <p:cNvSpPr>
            <a:spLocks noGrp="1"/>
          </p:cNvSpPr>
          <p:nvPr>
            <p:ph idx="1"/>
          </p:nvPr>
        </p:nvSpPr>
        <p:spPr/>
        <p:txBody>
          <a:bodyPr>
            <a:normAutofit/>
          </a:bodyPr>
          <a:lstStyle/>
          <a:p>
            <a:pPr marL="0" indent="0">
              <a:buNone/>
            </a:pPr>
            <a:r>
              <a:rPr lang="en-US" sz="2800" dirty="0" smtClean="0"/>
              <a:t>There are different models of reflective writing.</a:t>
            </a:r>
          </a:p>
          <a:p>
            <a:pPr marL="0" indent="0">
              <a:buNone/>
            </a:pPr>
            <a:endParaRPr lang="en-US" sz="2800" dirty="0"/>
          </a:p>
          <a:p>
            <a:pPr marL="0" indent="0">
              <a:buNone/>
            </a:pPr>
            <a:r>
              <a:rPr lang="en-US" sz="2800" dirty="0" smtClean="0"/>
              <a:t>Paste the following link into your browser and examine how some pieces of reflective writing have been </a:t>
            </a:r>
            <a:r>
              <a:rPr lang="en-US" sz="2800" dirty="0" err="1" smtClean="0"/>
              <a:t>analysed</a:t>
            </a:r>
            <a:r>
              <a:rPr lang="en-US" sz="2800" dirty="0" smtClean="0"/>
              <a:t> using another model.</a:t>
            </a:r>
          </a:p>
          <a:p>
            <a:pPr marL="0" indent="0">
              <a:buNone/>
            </a:pPr>
            <a:endParaRPr lang="en-US" sz="2800" dirty="0" smtClean="0"/>
          </a:p>
          <a:p>
            <a:r>
              <a:rPr lang="en-US" sz="2800" dirty="0"/>
              <a:t>https://www.youtube.com/watch?v=SntBj0FIApw</a:t>
            </a:r>
          </a:p>
        </p:txBody>
      </p:sp>
      <p:sp>
        <p:nvSpPr>
          <p:cNvPr id="6" name="Text Placeholder 5"/>
          <p:cNvSpPr>
            <a:spLocks noGrp="1"/>
          </p:cNvSpPr>
          <p:nvPr>
            <p:ph type="body" sz="half" idx="2"/>
          </p:nvPr>
        </p:nvSpPr>
        <p:spPr/>
        <p:txBody>
          <a:bodyPr>
            <a:normAutofit/>
          </a:bodyPr>
          <a:lstStyle/>
          <a:p>
            <a:r>
              <a:rPr lang="en-US" sz="2800" dirty="0" err="1" smtClean="0"/>
              <a:t>Analysing</a:t>
            </a:r>
            <a:r>
              <a:rPr lang="en-US" sz="2800" dirty="0" smtClean="0"/>
              <a:t> some examples </a:t>
            </a:r>
            <a:endParaRPr lang="en-US" sz="2800" dirty="0"/>
          </a:p>
        </p:txBody>
      </p:sp>
    </p:spTree>
    <p:extLst>
      <p:ext uri="{BB962C8B-B14F-4D97-AF65-F5344CB8AC3E}">
        <p14:creationId xmlns:p14="http://schemas.microsoft.com/office/powerpoint/2010/main" val="3482455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smtClean="0"/>
          </a:p>
          <a:p>
            <a:endParaRPr lang="en-GB" dirty="0"/>
          </a:p>
          <a:p>
            <a:endParaRPr lang="en-GB" dirty="0" smtClean="0"/>
          </a:p>
        </p:txBody>
      </p:sp>
      <p:sp>
        <p:nvSpPr>
          <p:cNvPr id="4" name="Title 1"/>
          <p:cNvSpPr>
            <a:spLocks noGrp="1"/>
          </p:cNvSpPr>
          <p:nvPr>
            <p:ph type="title"/>
          </p:nvPr>
        </p:nvSpPr>
        <p:spPr>
          <a:xfrm>
            <a:off x="685801" y="190480"/>
            <a:ext cx="10131425" cy="1456267"/>
          </a:xfrm>
          <a:solidFill>
            <a:srgbClr val="92D050"/>
          </a:solidFill>
        </p:spPr>
        <p:txBody>
          <a:bodyPr/>
          <a:lstStyle/>
          <a:p>
            <a:r>
              <a:rPr lang="en-GB" dirty="0" smtClean="0"/>
              <a:t>Reflective Writing: </a:t>
            </a:r>
            <a:r>
              <a:rPr lang="en-GB" dirty="0" smtClean="0"/>
              <a:t>refining your practice</a:t>
            </a:r>
            <a:endParaRPr lang="en-GB" dirty="0"/>
          </a:p>
        </p:txBody>
      </p:sp>
      <p:sp>
        <p:nvSpPr>
          <p:cNvPr id="5" name="Cloud Callout 4"/>
          <p:cNvSpPr/>
          <p:nvPr/>
        </p:nvSpPr>
        <p:spPr>
          <a:xfrm>
            <a:off x="685801" y="2142066"/>
            <a:ext cx="11106806" cy="414445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effectLst>
                  <a:outerShdw blurRad="38100" dist="38100" dir="2700000" algn="tl">
                    <a:srgbClr val="000000">
                      <a:alpha val="43137"/>
                    </a:srgbClr>
                  </a:outerShdw>
                </a:effectLst>
              </a:rPr>
              <a:t>Think about one of the sessions which you attended during the first two weeks of the programme. It could be one of the plenary lectures, a pedagogy session or a tutorial. Reflect </a:t>
            </a:r>
            <a:r>
              <a:rPr lang="en-GB" sz="2800" b="1" dirty="0">
                <a:effectLst>
                  <a:outerShdw blurRad="38100" dist="38100" dir="2700000" algn="tl">
                    <a:srgbClr val="000000">
                      <a:alpha val="43137"/>
                    </a:srgbClr>
                  </a:outerShdw>
                </a:effectLst>
              </a:rPr>
              <a:t>on it and </a:t>
            </a:r>
            <a:r>
              <a:rPr lang="en-GB" sz="2800" b="1" dirty="0" smtClean="0">
                <a:effectLst>
                  <a:outerShdw blurRad="38100" dist="38100" dir="2700000" algn="tl">
                    <a:srgbClr val="000000">
                      <a:alpha val="43137"/>
                    </a:srgbClr>
                  </a:outerShdw>
                </a:effectLst>
              </a:rPr>
              <a:t>using the model suggested in the previous slide, write a reflective piece. </a:t>
            </a:r>
          </a:p>
          <a:p>
            <a:pPr algn="ctr"/>
            <a:r>
              <a:rPr lang="en-GB" sz="2800" b="1" dirty="0" smtClean="0">
                <a:effectLst>
                  <a:outerShdw blurRad="38100" dist="38100" dir="2700000" algn="tl">
                    <a:srgbClr val="000000">
                      <a:alpha val="43137"/>
                    </a:srgbClr>
                  </a:outerShdw>
                </a:effectLst>
              </a:rPr>
              <a:t>Share your writing with a colleague and respectfully critique each other’s work.</a:t>
            </a:r>
            <a:endParaRPr lang="en-GB"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24309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ReSOURCES</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lstStyle/>
          <a:p>
            <a:pPr marL="0" indent="0">
              <a:buNone/>
            </a:pPr>
            <a:endParaRPr lang="en-US" dirty="0" smtClean="0">
              <a:hlinkClick r:id="rId2"/>
            </a:endParaRPr>
          </a:p>
          <a:p>
            <a:pPr marL="0" indent="0">
              <a:buNone/>
            </a:pPr>
            <a:endParaRPr lang="en-US" dirty="0">
              <a:hlinkClick r:id="rId2"/>
            </a:endParaRPr>
          </a:p>
          <a:p>
            <a:r>
              <a:rPr lang="en-US" dirty="0" smtClean="0">
                <a:hlinkClick r:id="rId2"/>
              </a:rPr>
              <a:t>https</a:t>
            </a:r>
            <a:r>
              <a:rPr lang="en-US" dirty="0">
                <a:hlinkClick r:id="rId2"/>
              </a:rPr>
              <a:t>://</a:t>
            </a:r>
            <a:r>
              <a:rPr lang="en-US" dirty="0" smtClean="0">
                <a:hlinkClick r:id="rId2"/>
              </a:rPr>
              <a:t>intranet.birmingham.ac.uk/as/libraryservices/library/skills/asc/documents/public/Short-Guide-Reflective-Writing.pdf</a:t>
            </a:r>
            <a:r>
              <a:rPr lang="en-US" dirty="0" smtClean="0"/>
              <a:t> </a:t>
            </a:r>
          </a:p>
          <a:p>
            <a:r>
              <a:rPr lang="en-US" dirty="0"/>
              <a:t>https://lrweb.beds.ac.uk/studyhub@library/a-z-resources</a:t>
            </a:r>
            <a:endParaRPr lang="en-US" dirty="0" smtClean="0"/>
          </a:p>
          <a:p>
            <a:r>
              <a:rPr lang="en-US" dirty="0"/>
              <a:t>https://www.monash.edu/rlo/assignment-samples/education/education-reflective-writing/reflective-writing-structure</a:t>
            </a:r>
            <a:endParaRPr lang="en-US" dirty="0" smtClean="0"/>
          </a:p>
          <a:p>
            <a:endParaRPr lang="en-US" dirty="0"/>
          </a:p>
        </p:txBody>
      </p:sp>
      <p:sp>
        <p:nvSpPr>
          <p:cNvPr id="4" name="Text Placeholder 3"/>
          <p:cNvSpPr>
            <a:spLocks noGrp="1"/>
          </p:cNvSpPr>
          <p:nvPr>
            <p:ph type="body" sz="half" idx="2"/>
          </p:nvPr>
        </p:nvSpPr>
        <p:spPr/>
        <p:txBody>
          <a:bodyPr>
            <a:normAutofit lnSpcReduction="10000"/>
          </a:bodyPr>
          <a:lstStyle/>
          <a:p>
            <a:r>
              <a:rPr lang="en-US" sz="2400" dirty="0" smtClean="0"/>
              <a:t>Here are some resources with exercises that may prove helpful as you continue to  develop your skills in reflective writing.</a:t>
            </a:r>
            <a:endParaRPr lang="en-US" sz="2400" dirty="0"/>
          </a:p>
        </p:txBody>
      </p:sp>
    </p:spTree>
    <p:extLst>
      <p:ext uri="{BB962C8B-B14F-4D97-AF65-F5344CB8AC3E}">
        <p14:creationId xmlns:p14="http://schemas.microsoft.com/office/powerpoint/2010/main" val="12745660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1976</TotalTime>
  <Words>465</Words>
  <Application>Microsoft Office PowerPoint</Application>
  <PresentationFormat>Widescreen</PresentationFormat>
  <Paragraphs>42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Celestial</vt:lpstr>
      <vt:lpstr>Reflective Writing 2 </vt:lpstr>
      <vt:lpstr>Acknowledgement</vt:lpstr>
      <vt:lpstr>Section 1</vt:lpstr>
      <vt:lpstr>Reflection and reflective writing</vt:lpstr>
      <vt:lpstr>Reflection that can guide practice</vt:lpstr>
      <vt:lpstr>Remember!</vt:lpstr>
      <vt:lpstr>Reflective writing</vt:lpstr>
      <vt:lpstr>Reflective Writing: refining your practice</vt:lpstr>
      <vt:lpstr>ReSOURCES </vt:lpstr>
      <vt:lpstr>PowerPoint Presentation</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Reflective Writing 1</dc:title>
  <dc:creator>Desiree Augustin</dc:creator>
  <cp:lastModifiedBy>Desiree Augustin</cp:lastModifiedBy>
  <cp:revision>30</cp:revision>
  <dcterms:created xsi:type="dcterms:W3CDTF">2018-08-13T22:07:29Z</dcterms:created>
  <dcterms:modified xsi:type="dcterms:W3CDTF">2018-08-19T21:22:50Z</dcterms:modified>
</cp:coreProperties>
</file>