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9" r:id="rId2"/>
    <p:sldId id="258" r:id="rId3"/>
    <p:sldId id="257" r:id="rId4"/>
    <p:sldId id="260" r:id="rId5"/>
    <p:sldId id="286" r:id="rId6"/>
    <p:sldId id="262" r:id="rId7"/>
    <p:sldId id="285" r:id="rId8"/>
    <p:sldId id="277" r:id="rId9"/>
    <p:sldId id="261" r:id="rId10"/>
    <p:sldId id="278" r:id="rId11"/>
    <p:sldId id="289" r:id="rId12"/>
    <p:sldId id="263" r:id="rId13"/>
    <p:sldId id="265" r:id="rId14"/>
    <p:sldId id="279" r:id="rId15"/>
    <p:sldId id="280" r:id="rId16"/>
    <p:sldId id="281" r:id="rId17"/>
    <p:sldId id="283" r:id="rId18"/>
    <p:sldId id="267" r:id="rId19"/>
    <p:sldId id="287" r:id="rId20"/>
    <p:sldId id="264" r:id="rId21"/>
    <p:sldId id="290" r:id="rId22"/>
    <p:sldId id="269" r:id="rId23"/>
    <p:sldId id="270" r:id="rId24"/>
    <p:sldId id="272" r:id="rId25"/>
    <p:sldId id="273" r:id="rId26"/>
    <p:sldId id="274" r:id="rId27"/>
    <p:sldId id="276" r:id="rId28"/>
    <p:sldId id="282" r:id="rId29"/>
    <p:sldId id="26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B31AB4-833E-48B0-9450-7BB2F4864DDD}"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4A45A35-DF3A-478F-AE14-603D600EECF7}" type="slidenum">
              <a:rPr lang="en-GB" smtClean="0"/>
              <a:t>‹#›</a:t>
            </a:fld>
            <a:endParaRPr lang="en-GB"/>
          </a:p>
        </p:txBody>
      </p:sp>
    </p:spTree>
    <p:extLst>
      <p:ext uri="{BB962C8B-B14F-4D97-AF65-F5344CB8AC3E}">
        <p14:creationId xmlns:p14="http://schemas.microsoft.com/office/powerpoint/2010/main" val="8772749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31AB4-833E-48B0-9450-7BB2F4864DDD}"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251086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31AB4-833E-48B0-9450-7BB2F4864DDD}"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9301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31AB4-833E-48B0-9450-7BB2F4864DDD}"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338412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B31AB4-833E-48B0-9450-7BB2F4864DDD}" type="datetimeFigureOut">
              <a:rPr lang="en-GB" smtClean="0"/>
              <a:t>14/08/2018</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4A45A35-DF3A-478F-AE14-603D600EECF7}" type="slidenum">
              <a:rPr lang="en-GB" smtClean="0"/>
              <a:t>‹#›</a:t>
            </a:fld>
            <a:endParaRPr lang="en-GB"/>
          </a:p>
        </p:txBody>
      </p:sp>
    </p:spTree>
    <p:extLst>
      <p:ext uri="{BB962C8B-B14F-4D97-AF65-F5344CB8AC3E}">
        <p14:creationId xmlns:p14="http://schemas.microsoft.com/office/powerpoint/2010/main" val="380628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B31AB4-833E-48B0-9450-7BB2F4864DDD}"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194721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B31AB4-833E-48B0-9450-7BB2F4864DDD}" type="datetimeFigureOut">
              <a:rPr lang="en-GB" smtClean="0"/>
              <a:t>14/08/2018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47453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B31AB4-833E-48B0-9450-7BB2F4864DDD}" type="datetimeFigureOut">
              <a:rPr lang="en-GB" smtClean="0"/>
              <a:t>14/08/2018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270584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31AB4-833E-48B0-9450-7BB2F4864DDD}" type="datetimeFigureOut">
              <a:rPr lang="en-GB" smtClean="0"/>
              <a:t>14/08/2018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31714305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1AB4-833E-48B0-9450-7BB2F4864DDD}"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346836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1AB4-833E-48B0-9450-7BB2F4864DDD}" type="datetimeFigureOut">
              <a:rPr lang="en-GB" smtClean="0"/>
              <a:t>14/08/2018</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4A45A35-DF3A-478F-AE14-603D600EECF7}" type="slidenum">
              <a:rPr lang="en-GB" smtClean="0"/>
              <a:t>‹#›</a:t>
            </a:fld>
            <a:endParaRPr lang="en-GB"/>
          </a:p>
        </p:txBody>
      </p:sp>
    </p:spTree>
    <p:extLst>
      <p:ext uri="{BB962C8B-B14F-4D97-AF65-F5344CB8AC3E}">
        <p14:creationId xmlns:p14="http://schemas.microsoft.com/office/powerpoint/2010/main" val="4072608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B31AB4-833E-48B0-9450-7BB2F4864DDD}" type="datetimeFigureOut">
              <a:rPr lang="en-GB" smtClean="0"/>
              <a:t>14/08/2018</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4A45A35-DF3A-478F-AE14-603D600EECF7}" type="slidenum">
              <a:rPr lang="en-GB" smtClean="0"/>
              <a:t>‹#›</a:t>
            </a:fld>
            <a:endParaRPr lang="en-GB"/>
          </a:p>
        </p:txBody>
      </p:sp>
    </p:spTree>
    <p:extLst>
      <p:ext uri="{BB962C8B-B14F-4D97-AF65-F5344CB8AC3E}">
        <p14:creationId xmlns:p14="http://schemas.microsoft.com/office/powerpoint/2010/main" val="3091996396"/>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holarcommons.usf.edu/etd/4346:/"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lanipolis.iiep.unesco.org/en/1993/education-policy-paper-1993-200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85801"/>
            <a:ext cx="7772400" cy="1981200"/>
          </a:xfrm>
        </p:spPr>
        <p:txBody>
          <a:bodyPr/>
          <a:lstStyle/>
          <a:p>
            <a:r>
              <a:rPr lang="en-US" dirty="0" smtClean="0">
                <a:latin typeface="Times New Roman" pitchFamily="18" charset="0"/>
                <a:cs typeface="Times New Roman" pitchFamily="18" charset="0"/>
              </a:rPr>
              <a:t>Philosophy 3</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654596" y="4050834"/>
            <a:ext cx="6870405" cy="1740366"/>
          </a:xfrm>
        </p:spPr>
        <p:txBody>
          <a:bodyPr/>
          <a:lstStyle/>
          <a:p>
            <a:r>
              <a:rPr lang="en-US" dirty="0" smtClean="0"/>
              <a:t>.</a:t>
            </a:r>
            <a:endParaRPr lang="en-US" dirty="0"/>
          </a:p>
        </p:txBody>
      </p:sp>
    </p:spTree>
    <p:extLst>
      <p:ext uri="{BB962C8B-B14F-4D97-AF65-F5344CB8AC3E}">
        <p14:creationId xmlns:p14="http://schemas.microsoft.com/office/powerpoint/2010/main" val="98673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ELO’s </a:t>
            </a:r>
            <a:r>
              <a:rPr lang="en-US" dirty="0"/>
              <a:t>and Curriculum underpinnings</a:t>
            </a:r>
            <a:endParaRPr lang="en-GB" dirty="0"/>
          </a:p>
        </p:txBody>
      </p:sp>
      <p:sp>
        <p:nvSpPr>
          <p:cNvPr id="3" name="Content Placeholder 2"/>
          <p:cNvSpPr>
            <a:spLocks noGrp="1"/>
          </p:cNvSpPr>
          <p:nvPr>
            <p:ph idx="1"/>
          </p:nvPr>
        </p:nvSpPr>
        <p:spPr/>
        <p:txBody>
          <a:bodyPr>
            <a:normAutofit/>
          </a:bodyPr>
          <a:lstStyle/>
          <a:p>
            <a:pPr marL="0" indent="0">
              <a:buNone/>
            </a:pPr>
            <a:r>
              <a:rPr lang="en-US" b="1" dirty="0" smtClean="0"/>
              <a:t>               The </a:t>
            </a:r>
            <a:r>
              <a:rPr lang="en-US" b="1" dirty="0"/>
              <a:t>Essential Learning </a:t>
            </a:r>
            <a:r>
              <a:rPr lang="en-US" b="1" dirty="0" smtClean="0"/>
              <a:t>Outcomes (SEMP)</a:t>
            </a:r>
            <a:endParaRPr lang="en-US" b="1" dirty="0"/>
          </a:p>
          <a:p>
            <a:pPr marL="0" indent="0">
              <a:buNone/>
            </a:pPr>
            <a:r>
              <a:rPr lang="en-US" dirty="0" smtClean="0"/>
              <a:t>      The </a:t>
            </a:r>
            <a:r>
              <a:rPr lang="en-US" dirty="0"/>
              <a:t>learning outcomes deemed essential are in the areas of:</a:t>
            </a:r>
          </a:p>
          <a:p>
            <a:r>
              <a:rPr lang="en-US" dirty="0"/>
              <a:t>Aesthetic Expression</a:t>
            </a:r>
          </a:p>
          <a:p>
            <a:r>
              <a:rPr lang="en-US" dirty="0"/>
              <a:t>Citizenship</a:t>
            </a:r>
          </a:p>
          <a:p>
            <a:r>
              <a:rPr lang="en-US" dirty="0"/>
              <a:t>Communication</a:t>
            </a:r>
          </a:p>
          <a:p>
            <a:r>
              <a:rPr lang="en-US" dirty="0"/>
              <a:t>Personal Development</a:t>
            </a:r>
          </a:p>
          <a:p>
            <a:r>
              <a:rPr lang="en-US" dirty="0"/>
              <a:t>Problem Solving</a:t>
            </a:r>
          </a:p>
          <a:p>
            <a:r>
              <a:rPr lang="en-US" dirty="0"/>
              <a:t>Technological Competence</a:t>
            </a:r>
          </a:p>
          <a:p>
            <a:r>
              <a:rPr lang="en-US" dirty="0"/>
              <a:t>The achievement of these Essential Learning</a:t>
            </a:r>
          </a:p>
          <a:p>
            <a:endParaRPr lang="en-GB" dirty="0"/>
          </a:p>
        </p:txBody>
      </p:sp>
    </p:spTree>
    <p:extLst>
      <p:ext uri="{BB962C8B-B14F-4D97-AF65-F5344CB8AC3E}">
        <p14:creationId xmlns:p14="http://schemas.microsoft.com/office/powerpoint/2010/main" val="4122154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2400"/>
            <a:ext cx="8229600" cy="5943600"/>
          </a:xfrm>
        </p:spPr>
        <p:txBody>
          <a:bodyPr>
            <a:normAutofit fontScale="85000" lnSpcReduction="20000"/>
          </a:bodyPr>
          <a:lstStyle/>
          <a:p>
            <a:endParaRPr lang="en-US" dirty="0" smtClean="0"/>
          </a:p>
          <a:p>
            <a:r>
              <a:rPr lang="en-US" sz="2200" b="1" dirty="0"/>
              <a:t>Secondary Education Modernization </a:t>
            </a:r>
            <a:r>
              <a:rPr lang="en-US" sz="2200" b="1" dirty="0" err="1"/>
              <a:t>Programme</a:t>
            </a:r>
            <a:r>
              <a:rPr lang="en-US" sz="2200" b="1" dirty="0"/>
              <a:t> (SEMP)</a:t>
            </a:r>
          </a:p>
          <a:p>
            <a:pPr>
              <a:buNone/>
            </a:pPr>
            <a:endParaRPr lang="en-US" sz="2200" b="1" dirty="0"/>
          </a:p>
          <a:p>
            <a:pPr>
              <a:buNone/>
            </a:pPr>
            <a:r>
              <a:rPr lang="en-US" sz="2200" dirty="0"/>
              <a:t>	 </a:t>
            </a:r>
            <a:r>
              <a:rPr lang="en-US" sz="2200" b="1" u="sng" dirty="0"/>
              <a:t>Citizenship</a:t>
            </a:r>
            <a:r>
              <a:rPr lang="en-US" sz="2200" b="1" dirty="0"/>
              <a:t>.</a:t>
            </a:r>
            <a:r>
              <a:rPr lang="en-US" sz="2200" dirty="0"/>
              <a:t>   Students, for example: </a:t>
            </a:r>
          </a:p>
          <a:p>
            <a:pPr>
              <a:buNone/>
            </a:pPr>
            <a:r>
              <a:rPr lang="en-US" sz="2200" dirty="0"/>
              <a:t> -   demonstrate understanding of sustainable development and its</a:t>
            </a:r>
          </a:p>
          <a:p>
            <a:pPr>
              <a:buNone/>
            </a:pPr>
            <a:r>
              <a:rPr lang="en-US" sz="2200" dirty="0"/>
              <a:t>      implications for the environment  locally and globally; </a:t>
            </a:r>
          </a:p>
          <a:p>
            <a:pPr>
              <a:buNone/>
            </a:pPr>
            <a:r>
              <a:rPr lang="en-US" sz="2200" dirty="0"/>
              <a:t> -   demonstrate understanding of Trinidad and Tobago’s political,</a:t>
            </a:r>
          </a:p>
          <a:p>
            <a:pPr>
              <a:buNone/>
            </a:pPr>
            <a:r>
              <a:rPr lang="en-US" sz="2200" dirty="0"/>
              <a:t>      social, and economic systems in the global context; </a:t>
            </a:r>
          </a:p>
          <a:p>
            <a:pPr>
              <a:buNone/>
            </a:pPr>
            <a:r>
              <a:rPr lang="en-US" sz="2200" dirty="0"/>
              <a:t> -   </a:t>
            </a:r>
            <a:r>
              <a:rPr lang="en-US" sz="2200" i="1" dirty="0"/>
              <a:t>examine issues of human rights and recognize and react against </a:t>
            </a:r>
          </a:p>
          <a:p>
            <a:pPr>
              <a:buNone/>
            </a:pPr>
            <a:r>
              <a:rPr lang="en-US" sz="2200" i="1" dirty="0"/>
              <a:t>      forms of discrimination, violence, and anti-social </a:t>
            </a:r>
            <a:r>
              <a:rPr lang="en-US" sz="2200" i="1" dirty="0" err="1"/>
              <a:t>behaviours</a:t>
            </a:r>
            <a:r>
              <a:rPr lang="en-US" sz="2200" i="1" dirty="0"/>
              <a:t>; </a:t>
            </a:r>
          </a:p>
          <a:p>
            <a:pPr>
              <a:buNone/>
            </a:pPr>
            <a:r>
              <a:rPr lang="en-US" sz="2200" dirty="0"/>
              <a:t> -   </a:t>
            </a:r>
            <a:r>
              <a:rPr lang="en-US" sz="2200" i="1" dirty="0"/>
              <a:t>determine the principles and actions that characterize a just, </a:t>
            </a:r>
          </a:p>
          <a:p>
            <a:pPr>
              <a:buNone/>
            </a:pPr>
            <a:r>
              <a:rPr lang="en-US" sz="2200" i="1" dirty="0"/>
              <a:t>      peaceful, pluralistic, and democratic society, and act </a:t>
            </a:r>
          </a:p>
          <a:p>
            <a:pPr>
              <a:buNone/>
            </a:pPr>
            <a:r>
              <a:rPr lang="en-US" sz="2200" i="1" dirty="0"/>
              <a:t>      accordingly; </a:t>
            </a:r>
          </a:p>
          <a:p>
            <a:pPr>
              <a:buNone/>
            </a:pPr>
            <a:r>
              <a:rPr lang="en-US" sz="2200" dirty="0"/>
              <a:t> -   demonstrate understanding of their own cultural heritage and cultural</a:t>
            </a:r>
          </a:p>
          <a:p>
            <a:pPr>
              <a:buNone/>
            </a:pPr>
            <a:r>
              <a:rPr lang="en-US" sz="2200" dirty="0"/>
              <a:t>      identity, and that of others as well as the contribution of our many</a:t>
            </a:r>
          </a:p>
          <a:p>
            <a:pPr>
              <a:buNone/>
            </a:pPr>
            <a:r>
              <a:rPr lang="en-US" sz="2200" dirty="0"/>
              <a:t>       peoples and cultures to society. </a:t>
            </a:r>
          </a:p>
          <a:p>
            <a:pPr>
              <a:buNone/>
            </a:pPr>
            <a:endParaRPr lang="en-US" sz="2200" dirty="0"/>
          </a:p>
        </p:txBody>
      </p:sp>
      <p:sp>
        <p:nvSpPr>
          <p:cNvPr id="3" name="Title 2"/>
          <p:cNvSpPr>
            <a:spLocks noGrp="1"/>
          </p:cNvSpPr>
          <p:nvPr>
            <p:ph type="title"/>
          </p:nvPr>
        </p:nvSpPr>
        <p:spPr>
          <a:xfrm>
            <a:off x="1981200" y="152401"/>
            <a:ext cx="8229600" cy="45719"/>
          </a:xfrm>
        </p:spPr>
        <p:txBody>
          <a:bodyPr>
            <a:normAutofit fontScale="90000"/>
          </a:bodyPr>
          <a:lstStyle/>
          <a:p>
            <a:endParaRPr lang="en-US" dirty="0"/>
          </a:p>
        </p:txBody>
      </p:sp>
    </p:spTree>
    <p:extLst>
      <p:ext uri="{BB962C8B-B14F-4D97-AF65-F5344CB8AC3E}">
        <p14:creationId xmlns:p14="http://schemas.microsoft.com/office/powerpoint/2010/main" val="367834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Teacher as deliberate agent of the humanizing process</a:t>
            </a:r>
            <a:endParaRPr lang="en-GB" dirty="0"/>
          </a:p>
        </p:txBody>
      </p:sp>
      <p:sp>
        <p:nvSpPr>
          <p:cNvPr id="3" name="Content Placeholder 2"/>
          <p:cNvSpPr>
            <a:spLocks noGrp="1"/>
          </p:cNvSpPr>
          <p:nvPr>
            <p:ph idx="1"/>
          </p:nvPr>
        </p:nvSpPr>
        <p:spPr/>
        <p:txBody>
          <a:bodyPr/>
          <a:lstStyle/>
          <a:p>
            <a:r>
              <a:rPr lang="en-US" dirty="0"/>
              <a:t>Leadership and the use of power; what does being a humanizing agent require of the teacher?</a:t>
            </a:r>
          </a:p>
          <a:p>
            <a:endParaRPr lang="en-GB" dirty="0"/>
          </a:p>
        </p:txBody>
      </p:sp>
    </p:spTree>
    <p:extLst>
      <p:ext uri="{BB962C8B-B14F-4D97-AF65-F5344CB8AC3E}">
        <p14:creationId xmlns:p14="http://schemas.microsoft.com/office/powerpoint/2010/main" val="142762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 as deliberate agent of the humanizing process</a:t>
            </a:r>
            <a:endParaRPr lang="en-GB" dirty="0"/>
          </a:p>
        </p:txBody>
      </p:sp>
      <p:sp>
        <p:nvSpPr>
          <p:cNvPr id="3" name="Content Placeholder 2"/>
          <p:cNvSpPr>
            <a:spLocks noGrp="1"/>
          </p:cNvSpPr>
          <p:nvPr>
            <p:ph idx="1"/>
          </p:nvPr>
        </p:nvSpPr>
        <p:spPr/>
        <p:txBody>
          <a:bodyPr>
            <a:normAutofit/>
          </a:bodyPr>
          <a:lstStyle/>
          <a:p>
            <a:r>
              <a:rPr lang="en-US" i="1" dirty="0"/>
              <a:t>Being</a:t>
            </a:r>
            <a:r>
              <a:rPr lang="en-US" dirty="0"/>
              <a:t> in touch with self- self knowledge</a:t>
            </a:r>
          </a:p>
          <a:p>
            <a:endParaRPr lang="en-US" dirty="0"/>
          </a:p>
          <a:p>
            <a:r>
              <a:rPr lang="en-US" dirty="0"/>
              <a:t>In touch with others (good and bad elements)</a:t>
            </a:r>
          </a:p>
          <a:p>
            <a:pPr marL="0" indent="0">
              <a:buNone/>
            </a:pPr>
            <a:endParaRPr lang="en-US" dirty="0"/>
          </a:p>
          <a:p>
            <a:r>
              <a:rPr lang="en-US" dirty="0"/>
              <a:t>Knowledge of society/social </a:t>
            </a:r>
            <a:r>
              <a:rPr lang="en-US" dirty="0" smtClean="0"/>
              <a:t>context</a:t>
            </a:r>
          </a:p>
          <a:p>
            <a:endParaRPr lang="en-US" dirty="0"/>
          </a:p>
          <a:p>
            <a:r>
              <a:rPr lang="en-US" dirty="0" smtClean="0"/>
              <a:t>Link what we do in school with how we want society to be</a:t>
            </a:r>
          </a:p>
          <a:p>
            <a:pPr marL="0" indent="0">
              <a:buNone/>
            </a:pPr>
            <a:endParaRPr lang="en-US" dirty="0" smtClean="0"/>
          </a:p>
          <a:p>
            <a:r>
              <a:rPr lang="en-US" dirty="0" smtClean="0"/>
              <a:t>Right approach: The </a:t>
            </a:r>
            <a:r>
              <a:rPr lang="en-US" dirty="0"/>
              <a:t>glass half full or half </a:t>
            </a:r>
            <a:r>
              <a:rPr lang="en-US" dirty="0" smtClean="0"/>
              <a:t>empty?; </a:t>
            </a:r>
            <a:r>
              <a:rPr lang="en-US" dirty="0"/>
              <a:t>deficit and asset view</a:t>
            </a:r>
          </a:p>
          <a:p>
            <a:endParaRPr lang="en-US" dirty="0"/>
          </a:p>
          <a:p>
            <a:endParaRPr lang="en-GB" dirty="0"/>
          </a:p>
        </p:txBody>
      </p:sp>
    </p:spTree>
    <p:extLst>
      <p:ext uri="{BB962C8B-B14F-4D97-AF65-F5344CB8AC3E}">
        <p14:creationId xmlns:p14="http://schemas.microsoft.com/office/powerpoint/2010/main" val="3052450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Functionalist deficit view of children from low socio-economic backgrounds</a:t>
            </a:r>
            <a:endParaRPr lang="en-GB" dirty="0"/>
          </a:p>
        </p:txBody>
      </p:sp>
      <p:sp>
        <p:nvSpPr>
          <p:cNvPr id="3" name="Content Placeholder 2"/>
          <p:cNvSpPr>
            <a:spLocks noGrp="1"/>
          </p:cNvSpPr>
          <p:nvPr>
            <p:ph idx="1"/>
          </p:nvPr>
        </p:nvSpPr>
        <p:spPr/>
        <p:txBody>
          <a:bodyPr>
            <a:normAutofit/>
          </a:bodyPr>
          <a:lstStyle/>
          <a:p>
            <a:r>
              <a:rPr lang="en-TT" dirty="0"/>
              <a:t>Causes of inequality as being due to the malfunctioning of the agencies of socialization such as the home, community group or school (Douglas, 1964).  In an approach called ‘deficit thinking’ children from poor communities and the communities from which they come were viewed as deficient (</a:t>
            </a:r>
            <a:r>
              <a:rPr lang="en-TT" dirty="0" err="1"/>
              <a:t>Sugarman</a:t>
            </a:r>
            <a:r>
              <a:rPr lang="en-TT" dirty="0"/>
              <a:t>, 1970). </a:t>
            </a:r>
          </a:p>
          <a:p>
            <a:r>
              <a:rPr lang="en-TT" dirty="0"/>
              <a:t>Solution: correct deficits in the home, the community as well as in the children as they entered the school system.</a:t>
            </a:r>
          </a:p>
          <a:p>
            <a:r>
              <a:rPr lang="en-TT" dirty="0"/>
              <a:t> Gorski (2008); Ladson-Billings (2006); Keefer (2012, p.38) see this approach as overly biased, negative and unfair – ignored systematic factors</a:t>
            </a:r>
          </a:p>
          <a:p>
            <a:endParaRPr lang="en-GB" dirty="0"/>
          </a:p>
        </p:txBody>
      </p:sp>
    </p:spTree>
    <p:extLst>
      <p:ext uri="{BB962C8B-B14F-4D97-AF65-F5344CB8AC3E}">
        <p14:creationId xmlns:p14="http://schemas.microsoft.com/office/powerpoint/2010/main" val="2320255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Asset based/ Funds of knowledge</a:t>
            </a:r>
            <a:endParaRPr lang="en-GB" dirty="0"/>
          </a:p>
        </p:txBody>
      </p:sp>
      <p:sp>
        <p:nvSpPr>
          <p:cNvPr id="3" name="Content Placeholder 2"/>
          <p:cNvSpPr>
            <a:spLocks noGrp="1"/>
          </p:cNvSpPr>
          <p:nvPr>
            <p:ph idx="1"/>
          </p:nvPr>
        </p:nvSpPr>
        <p:spPr/>
        <p:txBody>
          <a:bodyPr>
            <a:normAutofit/>
          </a:bodyPr>
          <a:lstStyle/>
          <a:p>
            <a:endParaRPr lang="en-TT" dirty="0" smtClean="0"/>
          </a:p>
          <a:p>
            <a:r>
              <a:rPr lang="en-TT" dirty="0" smtClean="0"/>
              <a:t>Funds </a:t>
            </a:r>
            <a:r>
              <a:rPr lang="en-TT" dirty="0"/>
              <a:t>of Knowledge - Teachers, Administrators &amp; Community (</a:t>
            </a:r>
            <a:r>
              <a:rPr lang="en-TT" dirty="0" err="1"/>
              <a:t>Sugarman</a:t>
            </a:r>
            <a:r>
              <a:rPr lang="en-TT" dirty="0"/>
              <a:t>, 2010</a:t>
            </a:r>
            <a:r>
              <a:rPr lang="en-TT" dirty="0" smtClean="0"/>
              <a:t>)</a:t>
            </a:r>
          </a:p>
          <a:p>
            <a:pPr marL="0" indent="0">
              <a:buNone/>
            </a:pPr>
            <a:endParaRPr lang="en-TT" dirty="0"/>
          </a:p>
          <a:p>
            <a:r>
              <a:rPr lang="en-TT" dirty="0"/>
              <a:t>A corrective to the deficit view of students indicating that “missing from such a framework is the understanding that students, families, and communities are comprised not only of struggles, but also of strengths” (</a:t>
            </a:r>
            <a:r>
              <a:rPr lang="en-TT" dirty="0" err="1"/>
              <a:t>Sugarman</a:t>
            </a:r>
            <a:r>
              <a:rPr lang="en-TT" dirty="0"/>
              <a:t>, 2010, p. 97). </a:t>
            </a:r>
            <a:endParaRPr lang="en-GB" dirty="0"/>
          </a:p>
          <a:p>
            <a:endParaRPr lang="en-GB" dirty="0"/>
          </a:p>
        </p:txBody>
      </p:sp>
    </p:spTree>
    <p:extLst>
      <p:ext uri="{BB962C8B-B14F-4D97-AF65-F5344CB8AC3E}">
        <p14:creationId xmlns:p14="http://schemas.microsoft.com/office/powerpoint/2010/main" val="350835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Asset-based approach &amp; agency of teachers</a:t>
            </a:r>
            <a:endParaRPr lang="en-GB" dirty="0"/>
          </a:p>
        </p:txBody>
      </p:sp>
      <p:sp>
        <p:nvSpPr>
          <p:cNvPr id="3" name="Content Placeholder 2"/>
          <p:cNvSpPr>
            <a:spLocks noGrp="1"/>
          </p:cNvSpPr>
          <p:nvPr>
            <p:ph idx="1"/>
          </p:nvPr>
        </p:nvSpPr>
        <p:spPr/>
        <p:txBody>
          <a:bodyPr>
            <a:normAutofit/>
          </a:bodyPr>
          <a:lstStyle/>
          <a:p>
            <a:r>
              <a:rPr lang="en-TT" dirty="0"/>
              <a:t>Beijaard, Meijer and </a:t>
            </a:r>
            <a:r>
              <a:rPr lang="en-TT" dirty="0" err="1"/>
              <a:t>Verloop</a:t>
            </a:r>
            <a:r>
              <a:rPr lang="en-TT" dirty="0"/>
              <a:t> (2004) </a:t>
            </a:r>
          </a:p>
          <a:p>
            <a:pPr lvl="1"/>
            <a:r>
              <a:rPr lang="en-TT" dirty="0"/>
              <a:t>concept of self,</a:t>
            </a:r>
          </a:p>
          <a:p>
            <a:pPr lvl="1"/>
            <a:r>
              <a:rPr lang="en-TT" dirty="0"/>
              <a:t> the sets of roles and functions the teacher is called upon to execute</a:t>
            </a:r>
          </a:p>
          <a:p>
            <a:pPr lvl="1"/>
            <a:r>
              <a:rPr lang="en-TT" dirty="0"/>
              <a:t> set of images and expectations of what a teacher is and is called to do</a:t>
            </a:r>
          </a:p>
          <a:p>
            <a:pPr marL="457200" lvl="1" indent="0">
              <a:buNone/>
            </a:pPr>
            <a:endParaRPr lang="en-TT" dirty="0"/>
          </a:p>
          <a:p>
            <a:pPr marL="457200" lvl="1" indent="0">
              <a:buNone/>
            </a:pPr>
            <a:r>
              <a:rPr lang="en-TT" dirty="0"/>
              <a:t>Gonzalez, Moll &amp; </a:t>
            </a:r>
            <a:r>
              <a:rPr lang="en-TT" dirty="0" err="1"/>
              <a:t>Amanti</a:t>
            </a:r>
            <a:r>
              <a:rPr lang="en-TT" dirty="0"/>
              <a:t>, (2005) and Messing (2005) - action research  employed to allow teachers to reflect on their beliefs, practices and their very </a:t>
            </a:r>
            <a:r>
              <a:rPr lang="en-TT" dirty="0" smtClean="0"/>
              <a:t>identity. This can make a difference.</a:t>
            </a:r>
            <a:endParaRPr lang="en-TT" dirty="0"/>
          </a:p>
          <a:p>
            <a:endParaRPr lang="en-GB" dirty="0"/>
          </a:p>
        </p:txBody>
      </p:sp>
    </p:spTree>
    <p:extLst>
      <p:ext uri="{BB962C8B-B14F-4D97-AF65-F5344CB8AC3E}">
        <p14:creationId xmlns:p14="http://schemas.microsoft.com/office/powerpoint/2010/main" val="3564635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Strategic Plan </a:t>
            </a:r>
            <a:endParaRPr lang="en-GB" dirty="0"/>
          </a:p>
        </p:txBody>
      </p:sp>
      <p:sp>
        <p:nvSpPr>
          <p:cNvPr id="3" name="Content Placeholder 2"/>
          <p:cNvSpPr>
            <a:spLocks noGrp="1"/>
          </p:cNvSpPr>
          <p:nvPr>
            <p:ph idx="1"/>
          </p:nvPr>
        </p:nvSpPr>
        <p:spPr/>
        <p:txBody>
          <a:bodyPr/>
          <a:lstStyle/>
          <a:p>
            <a:r>
              <a:rPr lang="en-US" dirty="0" smtClean="0"/>
              <a:t>                        Currently? -  plan: work in progress</a:t>
            </a:r>
            <a:endParaRPr lang="en-GB" dirty="0"/>
          </a:p>
        </p:txBody>
      </p:sp>
    </p:spTree>
    <p:extLst>
      <p:ext uri="{BB962C8B-B14F-4D97-AF65-F5344CB8AC3E}">
        <p14:creationId xmlns:p14="http://schemas.microsoft.com/office/powerpoint/2010/main" val="3868629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Vision of where we want to go</a:t>
            </a:r>
            <a:endParaRPr lang="en-GB" dirty="0"/>
          </a:p>
        </p:txBody>
      </p:sp>
      <p:sp>
        <p:nvSpPr>
          <p:cNvPr id="3" name="Content Placeholder 2"/>
          <p:cNvSpPr>
            <a:spLocks noGrp="1"/>
          </p:cNvSpPr>
          <p:nvPr>
            <p:ph idx="1"/>
          </p:nvPr>
        </p:nvSpPr>
        <p:spPr/>
        <p:txBody>
          <a:bodyPr>
            <a:normAutofit fontScale="85000" lnSpcReduction="10000"/>
          </a:bodyPr>
          <a:lstStyle/>
          <a:p>
            <a:r>
              <a:rPr lang="en-US" dirty="0"/>
              <a:t>Goal I: Putting People First: Nurturing Our Greatest Asset </a:t>
            </a:r>
            <a:r>
              <a:rPr lang="en-US" b="1" dirty="0">
                <a:solidFill>
                  <a:srgbClr val="FF0000"/>
                </a:solidFill>
              </a:rPr>
              <a:t>All</a:t>
            </a:r>
            <a:r>
              <a:rPr lang="en-US" b="1" dirty="0"/>
              <a:t> our citizens, particularly the most vulnerable, must be loved and cared for and</a:t>
            </a:r>
            <a:r>
              <a:rPr lang="en-US" b="1" dirty="0">
                <a:solidFill>
                  <a:srgbClr val="FF0000"/>
                </a:solidFill>
              </a:rPr>
              <a:t> treated with dignity and respect</a:t>
            </a:r>
            <a:r>
              <a:rPr lang="en-US" dirty="0"/>
              <a:t>. We must create a society in which all the basic needs of the people are met and each individual is given an opportunity to contribute and to </a:t>
            </a:r>
            <a:r>
              <a:rPr lang="en-US" dirty="0" err="1"/>
              <a:t>self-actualise</a:t>
            </a:r>
            <a:r>
              <a:rPr lang="en-US" dirty="0"/>
              <a:t>. This means that </a:t>
            </a:r>
            <a:r>
              <a:rPr lang="en-US" b="1" dirty="0">
                <a:solidFill>
                  <a:srgbClr val="FF0000"/>
                </a:solidFill>
              </a:rPr>
              <a:t>we must eradicate poverty, discrimination, economic and social </a:t>
            </a:r>
            <a:r>
              <a:rPr lang="en-US" b="1" dirty="0" err="1">
                <a:solidFill>
                  <a:srgbClr val="FF0000"/>
                </a:solidFill>
              </a:rPr>
              <a:t>marginalisation</a:t>
            </a:r>
            <a:r>
              <a:rPr lang="en-US" b="1" dirty="0">
                <a:solidFill>
                  <a:srgbClr val="FF0000"/>
                </a:solidFill>
              </a:rPr>
              <a:t>, disease and </a:t>
            </a:r>
            <a:r>
              <a:rPr lang="en-US" b="1" dirty="0" smtClean="0">
                <a:solidFill>
                  <a:srgbClr val="FF0000"/>
                </a:solidFill>
              </a:rPr>
              <a:t>poor health </a:t>
            </a:r>
            <a:r>
              <a:rPr lang="en-US" b="1" dirty="0">
                <a:solidFill>
                  <a:srgbClr val="FF0000"/>
                </a:solidFill>
              </a:rPr>
              <a:t>and substandard living conditions</a:t>
            </a:r>
            <a:r>
              <a:rPr lang="en-US" dirty="0"/>
              <a:t>. We should provide a nurturing environment that teaches, promotes and richly reinforces </a:t>
            </a:r>
            <a:r>
              <a:rPr lang="en-US" dirty="0" err="1"/>
              <a:t>behaviours</a:t>
            </a:r>
            <a:r>
              <a:rPr lang="en-US" dirty="0"/>
              <a:t> and skills needed to create productive citizens. </a:t>
            </a:r>
            <a:r>
              <a:rPr lang="en-US" b="1" dirty="0">
                <a:solidFill>
                  <a:srgbClr val="FF0000"/>
                </a:solidFill>
              </a:rPr>
              <a:t>We must build a society that shares the social attributes and cultural norms of trust, goodwill, honesty, respect, tolerance, integrity, benevolence and civic pride, social justice and community spirit</a:t>
            </a:r>
            <a:r>
              <a:rPr lang="en-US" dirty="0"/>
              <a:t>. Increasingly, economies the world over are recognizing the importance of developing the </a:t>
            </a:r>
            <a:r>
              <a:rPr lang="en-US" b="1" dirty="0"/>
              <a:t>creativity and innovation </a:t>
            </a:r>
            <a:r>
              <a:rPr lang="en-US" dirty="0"/>
              <a:t>of their people and nurturing a society in which opportunities for lifelong learning exist. Our country is a richly diverse one brimming with creative energy and innovative ideas. The potential is there for creativity and innovation to be the key drivers of personal, social and </a:t>
            </a:r>
            <a:r>
              <a:rPr lang="en-US" dirty="0" smtClean="0"/>
              <a:t>economic </a:t>
            </a:r>
            <a:r>
              <a:rPr lang="en-US" dirty="0"/>
              <a:t>development but must be nurtured and </a:t>
            </a:r>
            <a:r>
              <a:rPr lang="en-US" dirty="0" smtClean="0"/>
              <a:t>encouraged.</a:t>
            </a:r>
          </a:p>
          <a:p>
            <a:pPr marL="0" indent="0">
              <a:buNone/>
            </a:pPr>
            <a:r>
              <a:rPr lang="en-US" dirty="0" smtClean="0"/>
              <a:t> (Trinidad </a:t>
            </a:r>
            <a:r>
              <a:rPr lang="en-US" dirty="0"/>
              <a:t>&amp; Tobago. </a:t>
            </a:r>
            <a:r>
              <a:rPr lang="en-US" dirty="0" smtClean="0"/>
              <a:t>NATIONAL </a:t>
            </a:r>
            <a:r>
              <a:rPr lang="en-US" dirty="0"/>
              <a:t>DEVELOPMENT STRATEGY 2016‒2030 (VISION 2030) “Many Hearts, Many Voices, One Vision</a:t>
            </a:r>
            <a:r>
              <a:rPr lang="en-US" dirty="0" smtClean="0"/>
              <a:t>” (2016). Retrieved from</a:t>
            </a:r>
            <a:r>
              <a:rPr lang="en-US" dirty="0"/>
              <a:t>: http://www.social.gov.tt/wp-content/uploads/2017/01/V2030-as-at-August-29th-2016.pdf</a:t>
            </a:r>
            <a:endParaRPr lang="en-GB" dirty="0"/>
          </a:p>
        </p:txBody>
      </p:sp>
    </p:spTree>
    <p:extLst>
      <p:ext uri="{BB962C8B-B14F-4D97-AF65-F5344CB8AC3E}">
        <p14:creationId xmlns:p14="http://schemas.microsoft.com/office/powerpoint/2010/main" val="1967431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Regional Commitments</a:t>
            </a:r>
            <a:br>
              <a:rPr lang="en-US" dirty="0" smtClean="0"/>
            </a:br>
            <a:r>
              <a:rPr lang="en-US" dirty="0" smtClean="0"/>
              <a:t>Caribbean Community Strategic Plan                                 </a:t>
            </a:r>
            <a:br>
              <a:rPr lang="en-US" dirty="0" smtClean="0"/>
            </a:br>
            <a:r>
              <a:rPr lang="en-US" dirty="0"/>
              <a:t>	</a:t>
            </a:r>
            <a:r>
              <a:rPr lang="en-US" dirty="0" smtClean="0"/>
              <a:t>		2015 - 2019</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r>
              <a:rPr lang="en-GB" dirty="0" smtClean="0"/>
              <a:t>https</a:t>
            </a:r>
            <a:r>
              <a:rPr lang="en-GB" dirty="0"/>
              <a:t>://issuu.com/caricomorg/docs/strategic_plan_2016_opt</a:t>
            </a:r>
          </a:p>
        </p:txBody>
      </p:sp>
    </p:spTree>
    <p:extLst>
      <p:ext uri="{BB962C8B-B14F-4D97-AF65-F5344CB8AC3E}">
        <p14:creationId xmlns:p14="http://schemas.microsoft.com/office/powerpoint/2010/main" val="2946259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Key Concepts: Phil 3</a:t>
            </a:r>
            <a:endParaRPr lang="en-GB" dirty="0"/>
          </a:p>
        </p:txBody>
      </p:sp>
      <p:sp>
        <p:nvSpPr>
          <p:cNvPr id="3" name="Content Placeholder 2"/>
          <p:cNvSpPr>
            <a:spLocks noGrp="1"/>
          </p:cNvSpPr>
          <p:nvPr>
            <p:ph idx="1"/>
          </p:nvPr>
        </p:nvSpPr>
        <p:spPr/>
        <p:txBody>
          <a:bodyPr>
            <a:normAutofit/>
          </a:bodyPr>
          <a:lstStyle/>
          <a:p>
            <a:r>
              <a:rPr lang="en-US" dirty="0"/>
              <a:t>Key concepts:</a:t>
            </a:r>
          </a:p>
          <a:p>
            <a:r>
              <a:rPr lang="en-US" dirty="0" smtClean="0"/>
              <a:t>Diversity </a:t>
            </a:r>
            <a:r>
              <a:rPr lang="en-US" dirty="0"/>
              <a:t>and the dignity of the human </a:t>
            </a:r>
            <a:r>
              <a:rPr lang="en-US" dirty="0" smtClean="0"/>
              <a:t>being( learner) </a:t>
            </a:r>
            <a:r>
              <a:rPr lang="en-US" dirty="0"/>
              <a:t>in diversity/ Inclusivity/ discrimination</a:t>
            </a:r>
          </a:p>
          <a:p>
            <a:r>
              <a:rPr lang="en-US" dirty="0"/>
              <a:t>The glass half full or half empty; That odds are overwhelming; blame and problem </a:t>
            </a:r>
            <a:r>
              <a:rPr lang="en-US" dirty="0" smtClean="0"/>
              <a:t>solving; deficit and asset view</a:t>
            </a:r>
            <a:endParaRPr lang="en-US" dirty="0"/>
          </a:p>
          <a:p>
            <a:r>
              <a:rPr lang="en-US" dirty="0" smtClean="0"/>
              <a:t>Discipline</a:t>
            </a:r>
            <a:r>
              <a:rPr lang="en-US" dirty="0"/>
              <a:t>, respect, self-reliance, team work, creativity, integrity, role </a:t>
            </a:r>
            <a:r>
              <a:rPr lang="en-US" dirty="0" smtClean="0"/>
              <a:t>modelling, Learning </a:t>
            </a:r>
            <a:r>
              <a:rPr lang="en-US" dirty="0"/>
              <a:t>environment, </a:t>
            </a:r>
            <a:r>
              <a:rPr lang="en-US" dirty="0" smtClean="0"/>
              <a:t>Collaboration</a:t>
            </a:r>
            <a:r>
              <a:rPr lang="en-US" dirty="0"/>
              <a:t>/ positive relationships among stakeholders; leadership style;</a:t>
            </a:r>
          </a:p>
          <a:p>
            <a:r>
              <a:rPr lang="en-US" dirty="0"/>
              <a:t>School </a:t>
            </a:r>
            <a:r>
              <a:rPr lang="en-US" dirty="0" smtClean="0"/>
              <a:t>improvement – some thoughts </a:t>
            </a:r>
            <a:r>
              <a:rPr lang="en-US" smtClean="0"/>
              <a:t>on this</a:t>
            </a:r>
            <a:endParaRPr lang="en-GB" dirty="0"/>
          </a:p>
        </p:txBody>
      </p:sp>
    </p:spTree>
    <p:extLst>
      <p:ext uri="{BB962C8B-B14F-4D97-AF65-F5344CB8AC3E}">
        <p14:creationId xmlns:p14="http://schemas.microsoft.com/office/powerpoint/2010/main" val="2298798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eacher </a:t>
            </a:r>
            <a:r>
              <a:rPr lang="en-US" dirty="0"/>
              <a:t>as </a:t>
            </a:r>
            <a:r>
              <a:rPr lang="en-US" dirty="0" smtClean="0"/>
              <a:t>humanizing agent</a:t>
            </a:r>
            <a:endParaRPr lang="en-GB" dirty="0"/>
          </a:p>
        </p:txBody>
      </p:sp>
      <p:sp>
        <p:nvSpPr>
          <p:cNvPr id="3" name="Content Placeholder 2"/>
          <p:cNvSpPr>
            <a:spLocks noGrp="1"/>
          </p:cNvSpPr>
          <p:nvPr>
            <p:ph idx="1"/>
          </p:nvPr>
        </p:nvSpPr>
        <p:spPr/>
        <p:txBody>
          <a:bodyPr/>
          <a:lstStyle/>
          <a:p>
            <a:pPr marL="0" indent="0">
              <a:buNone/>
            </a:pPr>
            <a:endParaRPr lang="en-US" dirty="0"/>
          </a:p>
          <a:p>
            <a:r>
              <a:rPr lang="en-US" i="1" dirty="0"/>
              <a:t>Equity</a:t>
            </a:r>
            <a:r>
              <a:rPr lang="en-US" dirty="0"/>
              <a:t>, </a:t>
            </a:r>
            <a:r>
              <a:rPr lang="en-US" i="1" dirty="0"/>
              <a:t>productivity</a:t>
            </a:r>
            <a:r>
              <a:rPr lang="en-US" dirty="0"/>
              <a:t>, </a:t>
            </a:r>
            <a:r>
              <a:rPr lang="en-US" i="1" dirty="0"/>
              <a:t>sustainability</a:t>
            </a:r>
            <a:r>
              <a:rPr lang="en-US" dirty="0"/>
              <a:t> and </a:t>
            </a:r>
            <a:r>
              <a:rPr lang="en-US" i="1" dirty="0"/>
              <a:t>empowerment</a:t>
            </a:r>
            <a:r>
              <a:rPr lang="en-US" dirty="0"/>
              <a:t> are all central components of the </a:t>
            </a:r>
            <a:r>
              <a:rPr lang="en-US" i="1" dirty="0"/>
              <a:t>Human Development Paradigm</a:t>
            </a:r>
            <a:r>
              <a:rPr lang="en-US" dirty="0"/>
              <a:t> (Haq,1995, pp. 16- 20). </a:t>
            </a:r>
            <a:endParaRPr lang="en-GB" dirty="0"/>
          </a:p>
        </p:txBody>
      </p:sp>
    </p:spTree>
    <p:extLst>
      <p:ext uri="{BB962C8B-B14F-4D97-AF65-F5344CB8AC3E}">
        <p14:creationId xmlns:p14="http://schemas.microsoft.com/office/powerpoint/2010/main" val="1878821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381000"/>
            <a:ext cx="8229600" cy="5715000"/>
          </a:xfrm>
        </p:spPr>
        <p:txBody>
          <a:bodyPr>
            <a:normAutofit/>
          </a:bodyPr>
          <a:lstStyle/>
          <a:p>
            <a:pPr>
              <a:buNone/>
            </a:pPr>
            <a:r>
              <a:rPr lang="en-US" dirty="0" smtClean="0"/>
              <a:t>                           Pillars of Human Development.</a:t>
            </a:r>
          </a:p>
          <a:p>
            <a:pPr>
              <a:buNone/>
            </a:pPr>
            <a:endParaRPr lang="en-US" dirty="0" smtClean="0"/>
          </a:p>
          <a:p>
            <a:pPr>
              <a:buNone/>
            </a:pPr>
            <a:r>
              <a:rPr lang="en-US" dirty="0" smtClean="0"/>
              <a:t>-	Equity -Different concept to equality. </a:t>
            </a:r>
          </a:p>
          <a:p>
            <a:pPr>
              <a:buNone/>
            </a:pPr>
            <a:endParaRPr lang="en-US" dirty="0" smtClean="0"/>
          </a:p>
          <a:p>
            <a:pPr>
              <a:buNone/>
            </a:pPr>
            <a:r>
              <a:rPr lang="en-US" dirty="0" smtClean="0"/>
              <a:t>- Productivity - If people given opportunities, they will -	become productive.</a:t>
            </a:r>
          </a:p>
          <a:p>
            <a:pPr>
              <a:buNone/>
            </a:pPr>
            <a:endParaRPr lang="en-US" dirty="0" smtClean="0"/>
          </a:p>
          <a:p>
            <a:pPr>
              <a:buNone/>
            </a:pPr>
            <a:r>
              <a:rPr lang="en-US" dirty="0" smtClean="0"/>
              <a:t>- Empowerment - Both a psychological concept - self-	esteem/ self- efficacy &amp; knowledge/ skills.</a:t>
            </a:r>
          </a:p>
          <a:p>
            <a:pPr>
              <a:buNone/>
            </a:pPr>
            <a:endParaRPr lang="en-US" dirty="0" smtClean="0"/>
          </a:p>
          <a:p>
            <a:pPr>
              <a:buNone/>
            </a:pPr>
            <a:r>
              <a:rPr lang="en-US" dirty="0" smtClean="0"/>
              <a:t>- Sustainability - If all other pillars realized, 	development will be sustained over time.</a:t>
            </a:r>
          </a:p>
          <a:p>
            <a:pPr>
              <a:buNone/>
            </a:pPr>
            <a:r>
              <a:rPr lang="en-US" dirty="0" smtClean="0"/>
              <a:t>( </a:t>
            </a:r>
            <a:r>
              <a:rPr lang="en-US" dirty="0" err="1" smtClean="0"/>
              <a:t>Haq</a:t>
            </a:r>
            <a:r>
              <a:rPr lang="en-US" dirty="0"/>
              <a:t> </a:t>
            </a:r>
            <a:r>
              <a:rPr lang="en-US" dirty="0" err="1" smtClean="0"/>
              <a:t>ul</a:t>
            </a:r>
            <a:r>
              <a:rPr lang="en-US" dirty="0" smtClean="0"/>
              <a:t>, 1995)</a:t>
            </a:r>
            <a:endParaRPr lang="en-US" dirty="0"/>
          </a:p>
        </p:txBody>
      </p:sp>
      <p:sp>
        <p:nvSpPr>
          <p:cNvPr id="3" name="Title 2"/>
          <p:cNvSpPr>
            <a:spLocks noGrp="1"/>
          </p:cNvSpPr>
          <p:nvPr>
            <p:ph type="title"/>
          </p:nvPr>
        </p:nvSpPr>
        <p:spPr>
          <a:xfrm>
            <a:off x="1981200" y="152401"/>
            <a:ext cx="8229600" cy="45719"/>
          </a:xfrm>
        </p:spPr>
        <p:txBody>
          <a:bodyPr>
            <a:normAutofit fontScale="90000"/>
          </a:bodyPr>
          <a:lstStyle/>
          <a:p>
            <a:endParaRPr lang="en-US" dirty="0"/>
          </a:p>
        </p:txBody>
      </p:sp>
    </p:spTree>
    <p:extLst>
      <p:ext uri="{BB962C8B-B14F-4D97-AF65-F5344CB8AC3E}">
        <p14:creationId xmlns:p14="http://schemas.microsoft.com/office/powerpoint/2010/main" val="1292373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“whole-school” approach</a:t>
            </a:r>
            <a:endParaRPr lang="en-US" dirty="0"/>
          </a:p>
        </p:txBody>
      </p:sp>
      <p:sp>
        <p:nvSpPr>
          <p:cNvPr id="3" name="Content Placeholder 2"/>
          <p:cNvSpPr>
            <a:spLocks noGrp="1"/>
          </p:cNvSpPr>
          <p:nvPr>
            <p:ph idx="1"/>
          </p:nvPr>
        </p:nvSpPr>
        <p:spPr/>
        <p:txBody>
          <a:bodyPr/>
          <a:lstStyle/>
          <a:p>
            <a:endParaRPr lang="en-US" dirty="0" smtClean="0"/>
          </a:p>
          <a:p>
            <a:r>
              <a:rPr lang="en-US" dirty="0" smtClean="0"/>
              <a:t>Ethos and network of relationships and learning contexts/ environments</a:t>
            </a:r>
          </a:p>
          <a:p>
            <a:endParaRPr lang="en-US" dirty="0" smtClean="0"/>
          </a:p>
          <a:p>
            <a:r>
              <a:rPr lang="en-US" dirty="0" smtClean="0"/>
              <a:t>Special concern for educational leaders</a:t>
            </a:r>
          </a:p>
          <a:p>
            <a:endParaRPr lang="en-US" dirty="0"/>
          </a:p>
        </p:txBody>
      </p:sp>
    </p:spTree>
    <p:extLst>
      <p:ext uri="{BB962C8B-B14F-4D97-AF65-F5344CB8AC3E}">
        <p14:creationId xmlns:p14="http://schemas.microsoft.com/office/powerpoint/2010/main" val="2949644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Focus on human relationships</a:t>
            </a:r>
          </a:p>
        </p:txBody>
      </p:sp>
      <p:sp>
        <p:nvSpPr>
          <p:cNvPr id="3" name="Content Placeholder 2"/>
          <p:cNvSpPr>
            <a:spLocks noGrp="1"/>
          </p:cNvSpPr>
          <p:nvPr>
            <p:ph idx="1"/>
          </p:nvPr>
        </p:nvSpPr>
        <p:spPr/>
        <p:txBody>
          <a:bodyPr/>
          <a:lstStyle/>
          <a:p>
            <a:pPr eaLnBrk="1" hangingPunct="1">
              <a:defRPr/>
            </a:pPr>
            <a:r>
              <a:rPr lang="en-US" i="1" dirty="0" smtClean="0"/>
              <a:t>Classroom and school environments give rise to a variety of social relationships </a:t>
            </a:r>
            <a:r>
              <a:rPr lang="en-US" dirty="0" smtClean="0">
                <a:cs typeface="Times New Roman" charset="0"/>
              </a:rPr>
              <a:t>(Ryan &amp; </a:t>
            </a:r>
            <a:r>
              <a:rPr lang="en-US" dirty="0" err="1" smtClean="0">
                <a:cs typeface="Times New Roman" charset="0"/>
              </a:rPr>
              <a:t>Bohlin</a:t>
            </a:r>
            <a:r>
              <a:rPr lang="en-US" dirty="0" smtClean="0">
                <a:cs typeface="Times New Roman" charset="0"/>
              </a:rPr>
              <a:t> </a:t>
            </a:r>
            <a:r>
              <a:rPr lang="en-US" dirty="0" smtClean="0">
                <a:solidFill>
                  <a:schemeClr val="tx2"/>
                </a:solidFill>
                <a:effectLst>
                  <a:outerShdw blurRad="38100" dist="38100" dir="2700000" algn="tl">
                    <a:srgbClr val="000000"/>
                  </a:outerShdw>
                </a:effectLst>
                <a:cs typeface="Times New Roman" charset="0"/>
              </a:rPr>
              <a:t>, 2000, p. 312) </a:t>
            </a:r>
            <a:r>
              <a:rPr lang="en-US" dirty="0" smtClean="0">
                <a:cs typeface="Times New Roman" charset="0"/>
              </a:rPr>
              <a:t> </a:t>
            </a:r>
          </a:p>
          <a:p>
            <a:pPr eaLnBrk="1" hangingPunct="1">
              <a:defRPr/>
            </a:pPr>
            <a:endParaRPr lang="en-US" dirty="0" smtClean="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226E4A08-092B-442C-BC2E-86E00F32B28B}" type="datetime1">
              <a:rPr lang="en-US" sz="1400"/>
              <a:pPr eaLnBrk="1" hangingPunct="1"/>
              <a:t>8/14/2018</a:t>
            </a:fld>
            <a:endParaRPr lang="en-US" sz="1400"/>
          </a:p>
        </p:txBody>
      </p:sp>
      <p:sp>
        <p:nvSpPr>
          <p:cNvPr id="5" name="Slide Number Placeholder 4"/>
          <p:cNvSpPr>
            <a:spLocks noGrp="1"/>
          </p:cNvSpPr>
          <p:nvPr>
            <p:ph type="sldNum" sz="quarter" idx="12"/>
          </p:nvPr>
        </p:nvSpPr>
        <p:spPr/>
        <p:txBody>
          <a:bodyPr/>
          <a:lstStyle/>
          <a:p>
            <a:pPr lvl="1">
              <a:defRPr/>
            </a:pPr>
            <a:fld id="{E2643B66-332F-4ADB-A214-84EC572A2FC9}" type="slidenum">
              <a:rPr lang="en-US"/>
              <a:pPr lvl="1">
                <a:defRPr/>
              </a:pPr>
              <a:t>23</a:t>
            </a:fld>
            <a:endParaRPr lang="en-US">
              <a:latin typeface="+mn-lt"/>
            </a:endParaRPr>
          </a:p>
        </p:txBody>
      </p:sp>
    </p:spTree>
    <p:extLst>
      <p:ext uri="{BB962C8B-B14F-4D97-AF65-F5344CB8AC3E}">
        <p14:creationId xmlns:p14="http://schemas.microsoft.com/office/powerpoint/2010/main" val="164329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pPr eaLnBrk="1" hangingPunct="1">
              <a:defRPr/>
            </a:pPr>
            <a:r>
              <a:rPr lang="en-US" u="sng" dirty="0" smtClean="0">
                <a:cs typeface="Times New Roman" charset="0"/>
              </a:rPr>
              <a:t>A school’s ethos – </a:t>
            </a:r>
            <a:r>
              <a:rPr lang="en-US" sz="3200" u="sng" dirty="0">
                <a:cs typeface="Times New Roman" charset="0"/>
              </a:rPr>
              <a:t>Human and physical</a:t>
            </a:r>
            <a:r>
              <a:rPr lang="en-US" sz="3200" dirty="0"/>
              <a:t> </a:t>
            </a:r>
          </a:p>
        </p:txBody>
      </p:sp>
      <p:sp>
        <p:nvSpPr>
          <p:cNvPr id="7182" name="Rectangle 14"/>
          <p:cNvSpPr>
            <a:spLocks noGrp="1" noChangeArrowheads="1"/>
          </p:cNvSpPr>
          <p:nvPr>
            <p:ph idx="1"/>
          </p:nvPr>
        </p:nvSpPr>
        <p:spPr/>
        <p:txBody>
          <a:bodyPr>
            <a:normAutofit/>
          </a:bodyPr>
          <a:lstStyle/>
          <a:p>
            <a:pPr eaLnBrk="1" hangingPunct="1">
              <a:buFont typeface="Wingdings" pitchFamily="2" charset="2"/>
              <a:buNone/>
              <a:defRPr/>
            </a:pPr>
            <a:r>
              <a:rPr lang="en-US" i="1" dirty="0">
                <a:cs typeface="Times New Roman" charset="0"/>
              </a:rPr>
              <a:t>* </a:t>
            </a:r>
            <a:r>
              <a:rPr lang="en-US" sz="2400" i="1" dirty="0">
                <a:cs typeface="Times New Roman" charset="0"/>
              </a:rPr>
              <a:t>Communities of virtue are made and sustained by the moral ethos of a school, by its distinctive climate or atmosphere</a:t>
            </a:r>
            <a:r>
              <a:rPr lang="en-US" sz="2400" i="1" dirty="0"/>
              <a:t>…</a:t>
            </a:r>
          </a:p>
          <a:p>
            <a:pPr eaLnBrk="1" hangingPunct="1">
              <a:buFont typeface="Wingdings" pitchFamily="2" charset="2"/>
              <a:buNone/>
              <a:defRPr/>
            </a:pPr>
            <a:r>
              <a:rPr lang="en-US" sz="2400" i="1" dirty="0">
                <a:cs typeface="Times New Roman" charset="0"/>
              </a:rPr>
              <a:t>	the ethos of a school is a profound character educator</a:t>
            </a:r>
            <a:r>
              <a:rPr lang="en-US" sz="2400" dirty="0">
                <a:cs typeface="Times New Roman" charset="0"/>
              </a:rPr>
              <a:t> (Ryan &amp; </a:t>
            </a:r>
            <a:r>
              <a:rPr lang="en-US" sz="2400" dirty="0" err="1">
                <a:cs typeface="Times New Roman" charset="0"/>
              </a:rPr>
              <a:t>Bohlin</a:t>
            </a:r>
            <a:r>
              <a:rPr lang="en-US" sz="2400" dirty="0">
                <a:cs typeface="Times New Roman" charset="0"/>
              </a:rPr>
              <a:t> </a:t>
            </a:r>
            <a:r>
              <a:rPr lang="en-US" sz="2400" dirty="0">
                <a:solidFill>
                  <a:schemeClr val="tx2"/>
                </a:solidFill>
                <a:effectLst>
                  <a:outerShdw blurRad="38100" dist="38100" dir="2700000" algn="tl">
                    <a:srgbClr val="000000"/>
                  </a:outerShdw>
                </a:effectLst>
                <a:cs typeface="Times New Roman" charset="0"/>
              </a:rPr>
              <a:t>, 2000, p. 311).</a:t>
            </a:r>
            <a:r>
              <a:rPr lang="en-US" sz="2400" dirty="0">
                <a:cs typeface="Times New Roman" charset="0"/>
              </a:rPr>
              <a:t> </a:t>
            </a:r>
          </a:p>
          <a:p>
            <a:pPr eaLnBrk="1" hangingPunct="1">
              <a:buFont typeface="Wingdings" pitchFamily="2" charset="2"/>
              <a:buNone/>
              <a:defRPr/>
            </a:pPr>
            <a:r>
              <a:rPr lang="en-US" sz="2400" dirty="0">
                <a:cs typeface="Times New Roman" charset="0"/>
              </a:rPr>
              <a:t>*  </a:t>
            </a:r>
            <a:r>
              <a:rPr lang="en-US" sz="2400" i="1" dirty="0">
                <a:cs typeface="Times New Roman" charset="0"/>
              </a:rPr>
              <a:t>Since environment has a profound impact on children’s development , we need to pay strict attention to our schools’ environments </a:t>
            </a:r>
            <a:r>
              <a:rPr lang="en-US" sz="2400" dirty="0">
                <a:cs typeface="Times New Roman" charset="0"/>
              </a:rPr>
              <a:t>(Ryan &amp; </a:t>
            </a:r>
            <a:r>
              <a:rPr lang="en-US" sz="2400" dirty="0" err="1">
                <a:cs typeface="Times New Roman" charset="0"/>
              </a:rPr>
              <a:t>Bohlin</a:t>
            </a:r>
            <a:r>
              <a:rPr lang="en-US" sz="2400" dirty="0">
                <a:cs typeface="Times New Roman" charset="0"/>
              </a:rPr>
              <a:t> </a:t>
            </a:r>
            <a:r>
              <a:rPr lang="en-US" sz="2400" dirty="0">
                <a:solidFill>
                  <a:schemeClr val="tx2"/>
                </a:solidFill>
                <a:effectLst>
                  <a:outerShdw blurRad="38100" dist="38100" dir="2700000" algn="tl">
                    <a:srgbClr val="000000"/>
                  </a:outerShdw>
                </a:effectLst>
                <a:cs typeface="Times New Roman" charset="0"/>
              </a:rPr>
              <a:t>, 2000, p. 311).</a:t>
            </a:r>
            <a:r>
              <a:rPr lang="en-US" sz="2400" dirty="0">
                <a:cs typeface="Times New Roman" charset="0"/>
              </a:rPr>
              <a:t> </a:t>
            </a:r>
          </a:p>
          <a:p>
            <a:pPr eaLnBrk="1" hangingPunct="1">
              <a:buFont typeface="Wingdings" pitchFamily="2" charset="2"/>
              <a:buNone/>
              <a:defRPr/>
            </a:pPr>
            <a:r>
              <a:rPr lang="en-US" dirty="0">
                <a:cs typeface="Times New Roman" charset="0"/>
              </a:rPr>
              <a:t>* </a:t>
            </a:r>
            <a:r>
              <a:rPr lang="en-US" sz="2400" dirty="0">
                <a:cs typeface="Times New Roman" charset="0"/>
              </a:rPr>
              <a:t>Architectural, physical upkeep, green spaces, facilities; sport and music etc., sanitation , structure and lay out of  school grounds, classroom etc; structure of school day</a:t>
            </a:r>
          </a:p>
          <a:p>
            <a:pPr eaLnBrk="1" hangingPunct="1">
              <a:buFont typeface="Wingdings" pitchFamily="2" charset="2"/>
              <a:buNone/>
              <a:defRPr/>
            </a:pPr>
            <a:endParaRPr lang="en-US" dirty="0"/>
          </a:p>
        </p:txBody>
      </p:sp>
      <p:sp>
        <p:nvSpPr>
          <p:cNvPr id="1433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06EDC28-9971-4B79-A2C6-AD6E745ACAB5}" type="datetime1">
              <a:rPr lang="en-US" sz="1400"/>
              <a:pPr eaLnBrk="1" hangingPunct="1"/>
              <a:t>8/14/2018</a:t>
            </a:fld>
            <a:endParaRPr lang="en-US" sz="1400"/>
          </a:p>
        </p:txBody>
      </p:sp>
      <p:sp>
        <p:nvSpPr>
          <p:cNvPr id="5" name="Slide Number Placeholder 5"/>
          <p:cNvSpPr>
            <a:spLocks noGrp="1"/>
          </p:cNvSpPr>
          <p:nvPr>
            <p:ph type="sldNum" sz="quarter" idx="12"/>
          </p:nvPr>
        </p:nvSpPr>
        <p:spPr/>
        <p:txBody>
          <a:bodyPr/>
          <a:lstStyle/>
          <a:p>
            <a:pPr lvl="1">
              <a:defRPr/>
            </a:pPr>
            <a:fld id="{53BFF863-8BE2-4855-9D67-AB371CA4FA09}" type="slidenum">
              <a:rPr lang="en-US"/>
              <a:pPr lvl="1">
                <a:defRPr/>
              </a:pPr>
              <a:t>24</a:t>
            </a:fld>
            <a:endParaRPr lang="en-US">
              <a:latin typeface="Times New Roman" charset="0"/>
            </a:endParaRPr>
          </a:p>
        </p:txBody>
      </p:sp>
    </p:spTree>
    <p:extLst>
      <p:ext uri="{BB962C8B-B14F-4D97-AF65-F5344CB8AC3E}">
        <p14:creationId xmlns:p14="http://schemas.microsoft.com/office/powerpoint/2010/main" val="3704688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Social contexts &amp; relationships</a:t>
            </a:r>
          </a:p>
        </p:txBody>
      </p:sp>
      <p:sp>
        <p:nvSpPr>
          <p:cNvPr id="3" name="Content Placeholder 2"/>
          <p:cNvSpPr>
            <a:spLocks noGrp="1"/>
          </p:cNvSpPr>
          <p:nvPr>
            <p:ph idx="1"/>
          </p:nvPr>
        </p:nvSpPr>
        <p:spPr/>
        <p:txBody>
          <a:bodyPr/>
          <a:lstStyle/>
          <a:p>
            <a:pPr eaLnBrk="1" hangingPunct="1">
              <a:defRPr/>
            </a:pPr>
            <a:r>
              <a:rPr lang="en-US" i="1" dirty="0"/>
              <a:t>The connective tissue that sustains these relationships- whether it is trust, encouragement, mutual respect, cooperation, collaboration, and selfishness, or mistrust, fear, power, manipulation, competition, and antagonism- has a powerful character shaping influence. In sum the ethos of a school has both an inevitable and a potentially permanent educational power </a:t>
            </a:r>
            <a:r>
              <a:rPr lang="en-US" dirty="0">
                <a:cs typeface="Times New Roman" charset="0"/>
              </a:rPr>
              <a:t>(Ryan &amp; </a:t>
            </a:r>
            <a:r>
              <a:rPr lang="en-US" dirty="0" err="1">
                <a:cs typeface="Times New Roman" charset="0"/>
              </a:rPr>
              <a:t>Bohlin</a:t>
            </a:r>
            <a:r>
              <a:rPr lang="en-US" dirty="0">
                <a:cs typeface="Times New Roman" charset="0"/>
              </a:rPr>
              <a:t> </a:t>
            </a:r>
            <a:r>
              <a:rPr lang="en-US" dirty="0">
                <a:solidFill>
                  <a:schemeClr val="tx2"/>
                </a:solidFill>
                <a:effectLst>
                  <a:outerShdw blurRad="38100" dist="38100" dir="2700000" algn="tl">
                    <a:srgbClr val="000000"/>
                  </a:outerShdw>
                </a:effectLst>
                <a:cs typeface="Times New Roman" charset="0"/>
              </a:rPr>
              <a:t>, 2000, p. 312).</a:t>
            </a:r>
            <a:r>
              <a:rPr lang="en-US" dirty="0">
                <a:cs typeface="Times New Roman" charset="0"/>
              </a:rPr>
              <a:t> </a:t>
            </a:r>
            <a:endParaRPr lang="en-US" dirty="0"/>
          </a:p>
        </p:txBody>
      </p:sp>
      <p:sp>
        <p:nvSpPr>
          <p:cNvPr id="163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67030E4-0115-4FEC-9991-D767A1D6E849}" type="datetime1">
              <a:rPr lang="en-US" sz="1400"/>
              <a:pPr eaLnBrk="1" hangingPunct="1"/>
              <a:t>8/14/2018</a:t>
            </a:fld>
            <a:endParaRPr lang="en-US" sz="1400"/>
          </a:p>
        </p:txBody>
      </p:sp>
      <p:sp>
        <p:nvSpPr>
          <p:cNvPr id="5" name="Slide Number Placeholder 4"/>
          <p:cNvSpPr>
            <a:spLocks noGrp="1"/>
          </p:cNvSpPr>
          <p:nvPr>
            <p:ph type="sldNum" sz="quarter" idx="12"/>
          </p:nvPr>
        </p:nvSpPr>
        <p:spPr/>
        <p:txBody>
          <a:bodyPr/>
          <a:lstStyle/>
          <a:p>
            <a:pPr lvl="1">
              <a:defRPr/>
            </a:pPr>
            <a:fld id="{88DF5645-305D-4722-8B7C-0371EDD8AFFB}" type="slidenum">
              <a:rPr lang="en-US"/>
              <a:pPr lvl="1">
                <a:defRPr/>
              </a:pPr>
              <a:t>25</a:t>
            </a:fld>
            <a:endParaRPr lang="en-US" dirty="0">
              <a:latin typeface="+mn-lt"/>
            </a:endParaRPr>
          </a:p>
        </p:txBody>
      </p:sp>
    </p:spTree>
    <p:extLst>
      <p:ext uri="{BB962C8B-B14F-4D97-AF65-F5344CB8AC3E}">
        <p14:creationId xmlns:p14="http://schemas.microsoft.com/office/powerpoint/2010/main" val="2555252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Arranging schools with goals in mind</a:t>
            </a:r>
            <a:endParaRPr lang="en-US" dirty="0"/>
          </a:p>
        </p:txBody>
      </p:sp>
      <p:sp>
        <p:nvSpPr>
          <p:cNvPr id="3" name="Content Placeholder 2"/>
          <p:cNvSpPr>
            <a:spLocks noGrp="1"/>
          </p:cNvSpPr>
          <p:nvPr>
            <p:ph idx="1"/>
          </p:nvPr>
        </p:nvSpPr>
        <p:spPr/>
        <p:txBody>
          <a:bodyPr>
            <a:normAutofit/>
          </a:bodyPr>
          <a:lstStyle/>
          <a:p>
            <a:r>
              <a:rPr lang="en-US" dirty="0" smtClean="0"/>
              <a:t>If for example, a crucial ingredient is </a:t>
            </a:r>
            <a:r>
              <a:rPr lang="en-US" i="1" dirty="0" smtClean="0"/>
              <a:t>unconditional respect for a human being </a:t>
            </a:r>
            <a:r>
              <a:rPr lang="en-US" dirty="0" smtClean="0"/>
              <a:t>then, what do we do to promote that? How do we think and plan for it? </a:t>
            </a:r>
          </a:p>
          <a:p>
            <a:r>
              <a:rPr lang="en-US" dirty="0" smtClean="0"/>
              <a:t>If one main goal of schooling is the development of citizens for a democratic society then structures are needed for equipping students with the relevant competencies: student elections/ student body / providing an arena for student debate, disagreement and reasoned contestation/ fostering tolerance.</a:t>
            </a:r>
          </a:p>
          <a:p>
            <a:endParaRPr lang="en-US" dirty="0"/>
          </a:p>
        </p:txBody>
      </p:sp>
    </p:spTree>
    <p:extLst>
      <p:ext uri="{BB962C8B-B14F-4D97-AF65-F5344CB8AC3E}">
        <p14:creationId xmlns:p14="http://schemas.microsoft.com/office/powerpoint/2010/main" val="4018574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good school</a:t>
            </a:r>
          </a:p>
        </p:txBody>
      </p:sp>
      <p:sp>
        <p:nvSpPr>
          <p:cNvPr id="19459" name="Content Placeholder 2"/>
          <p:cNvSpPr>
            <a:spLocks noGrp="1"/>
          </p:cNvSpPr>
          <p:nvPr>
            <p:ph idx="1"/>
          </p:nvPr>
        </p:nvSpPr>
        <p:spPr/>
        <p:txBody>
          <a:bodyPr/>
          <a:lstStyle/>
          <a:p>
            <a:pPr eaLnBrk="1" hangingPunct="1"/>
            <a:r>
              <a:rPr lang="en-US" i="1" dirty="0"/>
              <a:t>The good school has readily recognizable moral and intellectual qualities, or more specifically, traits. Of these, the most educationally significant are: </a:t>
            </a:r>
          </a:p>
          <a:p>
            <a:pPr lvl="1" eaLnBrk="1" hangingPunct="1"/>
            <a:r>
              <a:rPr lang="en-US" i="1" dirty="0" smtClean="0"/>
              <a:t> Respect for persons( self and others)</a:t>
            </a:r>
          </a:p>
          <a:p>
            <a:pPr lvl="1" eaLnBrk="1" hangingPunct="1"/>
            <a:r>
              <a:rPr lang="en-US" i="1" dirty="0" smtClean="0"/>
              <a:t>Truth</a:t>
            </a:r>
          </a:p>
          <a:p>
            <a:pPr lvl="1" eaLnBrk="1" hangingPunct="1"/>
            <a:r>
              <a:rPr lang="en-US" i="1" dirty="0" smtClean="0"/>
              <a:t>Justice</a:t>
            </a:r>
          </a:p>
          <a:p>
            <a:pPr lvl="1" eaLnBrk="1" hangingPunct="1"/>
            <a:r>
              <a:rPr lang="en-US" i="1" dirty="0" smtClean="0"/>
              <a:t>Responsibility</a:t>
            </a:r>
          </a:p>
          <a:p>
            <a:pPr lvl="1" eaLnBrk="1" hangingPunct="1">
              <a:buFontTx/>
              <a:buNone/>
            </a:pPr>
            <a:r>
              <a:rPr lang="en-US" dirty="0" smtClean="0"/>
              <a:t>(</a:t>
            </a:r>
            <a:r>
              <a:rPr lang="en-US" dirty="0" err="1" smtClean="0"/>
              <a:t>Ungoed</a:t>
            </a:r>
            <a:r>
              <a:rPr lang="en-US" dirty="0" smtClean="0"/>
              <a:t>-Thomas, 1997, p. 5)</a:t>
            </a:r>
          </a:p>
          <a:p>
            <a:pPr lvl="1" eaLnBrk="1" hangingPunct="1"/>
            <a:endParaRPr lang="en-US" dirty="0" smtClean="0"/>
          </a:p>
        </p:txBody>
      </p:sp>
      <p:sp>
        <p:nvSpPr>
          <p:cNvPr id="1946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D8DB383-3EAC-4E90-BF1D-5C81CB62E175}" type="datetime1">
              <a:rPr lang="en-US" sz="1400"/>
              <a:pPr eaLnBrk="1" hangingPunct="1"/>
              <a:t>8/14/2018</a:t>
            </a:fld>
            <a:endParaRPr lang="en-US" sz="1400"/>
          </a:p>
        </p:txBody>
      </p:sp>
      <p:sp>
        <p:nvSpPr>
          <p:cNvPr id="5" name="Slide Number Placeholder 4"/>
          <p:cNvSpPr>
            <a:spLocks noGrp="1"/>
          </p:cNvSpPr>
          <p:nvPr>
            <p:ph type="sldNum" sz="quarter" idx="12"/>
          </p:nvPr>
        </p:nvSpPr>
        <p:spPr/>
        <p:txBody>
          <a:bodyPr/>
          <a:lstStyle/>
          <a:p>
            <a:pPr lvl="1">
              <a:defRPr/>
            </a:pPr>
            <a:fld id="{8A8574E6-05DF-4749-A077-6651BF8823BD}" type="slidenum">
              <a:rPr lang="en-US"/>
              <a:pPr lvl="1">
                <a:defRPr/>
              </a:pPr>
              <a:t>27</a:t>
            </a:fld>
            <a:endParaRPr lang="en-US">
              <a:latin typeface="+mn-lt"/>
            </a:endParaRPr>
          </a:p>
        </p:txBody>
      </p:sp>
    </p:spTree>
    <p:extLst>
      <p:ext uri="{BB962C8B-B14F-4D97-AF65-F5344CB8AC3E}">
        <p14:creationId xmlns:p14="http://schemas.microsoft.com/office/powerpoint/2010/main" val="3946793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GB" dirty="0"/>
          </a:p>
        </p:txBody>
      </p:sp>
      <p:sp>
        <p:nvSpPr>
          <p:cNvPr id="3" name="Content Placeholder 2"/>
          <p:cNvSpPr>
            <a:spLocks noGrp="1"/>
          </p:cNvSpPr>
          <p:nvPr>
            <p:ph idx="1"/>
          </p:nvPr>
        </p:nvSpPr>
        <p:spPr/>
        <p:txBody>
          <a:bodyPr>
            <a:normAutofit fontScale="92500" lnSpcReduction="20000"/>
          </a:bodyPr>
          <a:lstStyle/>
          <a:p>
            <a:r>
              <a:rPr lang="en-TT" dirty="0"/>
              <a:t>Beijaard, D., Meijer, P., &amp; </a:t>
            </a:r>
            <a:r>
              <a:rPr lang="en-TT" dirty="0" err="1"/>
              <a:t>Verloop</a:t>
            </a:r>
            <a:r>
              <a:rPr lang="en-TT" dirty="0"/>
              <a:t>, N. (2004). Reconsidering research on </a:t>
            </a:r>
            <a:r>
              <a:rPr lang="en-TT" dirty="0" err="1"/>
              <a:t>teachers’professional</a:t>
            </a:r>
            <a:r>
              <a:rPr lang="en-TT" dirty="0"/>
              <a:t> identity.  </a:t>
            </a:r>
            <a:r>
              <a:rPr lang="en-TT" i="1" dirty="0"/>
              <a:t>Teaching and Teacher Education</a:t>
            </a:r>
            <a:r>
              <a:rPr lang="en-TT" dirty="0"/>
              <a:t>, </a:t>
            </a:r>
            <a:r>
              <a:rPr lang="en-TT" i="1" dirty="0"/>
              <a:t>20</a:t>
            </a:r>
            <a:r>
              <a:rPr lang="en-TT" dirty="0"/>
              <a:t>, 107-128</a:t>
            </a:r>
            <a:r>
              <a:rPr lang="en-TT" dirty="0" smtClean="0"/>
              <a:t>.</a:t>
            </a:r>
          </a:p>
          <a:p>
            <a:r>
              <a:rPr lang="en-TT" dirty="0"/>
              <a:t>Douglas, J.W.B. (1964). </a:t>
            </a:r>
            <a:r>
              <a:rPr lang="en-TT" i="1" dirty="0"/>
              <a:t>The home and the school.</a:t>
            </a:r>
            <a:r>
              <a:rPr lang="en-TT" dirty="0"/>
              <a:t> London, UK: </a:t>
            </a:r>
            <a:r>
              <a:rPr lang="en-TT" dirty="0" err="1"/>
              <a:t>McGibbon</a:t>
            </a:r>
            <a:r>
              <a:rPr lang="en-TT" dirty="0"/>
              <a:t> &amp; </a:t>
            </a:r>
            <a:r>
              <a:rPr lang="en-TT" dirty="0" err="1"/>
              <a:t>Kee</a:t>
            </a:r>
            <a:r>
              <a:rPr lang="en-TT" dirty="0" smtClean="0"/>
              <a:t>.</a:t>
            </a:r>
          </a:p>
          <a:p>
            <a:r>
              <a:rPr lang="en-US" dirty="0"/>
              <a:t>Geertz, C. (1973). </a:t>
            </a:r>
            <a:r>
              <a:rPr lang="en-US" i="1" dirty="0"/>
              <a:t>The interpretation of cultures: Selected essays by Clifford Geertz</a:t>
            </a:r>
            <a:r>
              <a:rPr lang="en-US" dirty="0"/>
              <a:t>. New York, NY: Basic Books.</a:t>
            </a:r>
          </a:p>
          <a:p>
            <a:r>
              <a:rPr lang="en-TT" dirty="0"/>
              <a:t>González, N., Moll, L., &amp; </a:t>
            </a:r>
            <a:r>
              <a:rPr lang="en-TT" dirty="0" err="1"/>
              <a:t>Amanti</a:t>
            </a:r>
            <a:r>
              <a:rPr lang="en-TT" dirty="0"/>
              <a:t>, C. (Eds.). (2005). </a:t>
            </a:r>
            <a:r>
              <a:rPr lang="en-TT" i="1" dirty="0"/>
              <a:t>Funds of knowledge: Theorizing</a:t>
            </a:r>
            <a:r>
              <a:rPr lang="en-GB" dirty="0"/>
              <a:t> </a:t>
            </a:r>
            <a:r>
              <a:rPr lang="en-TT" i="1" dirty="0"/>
              <a:t>practices in households, communities, and classrooms. </a:t>
            </a:r>
            <a:r>
              <a:rPr lang="en-TT" dirty="0"/>
              <a:t>London, UK: Routledge</a:t>
            </a:r>
            <a:r>
              <a:rPr lang="en-TT" dirty="0" smtClean="0"/>
              <a:t>.</a:t>
            </a:r>
          </a:p>
          <a:p>
            <a:r>
              <a:rPr lang="en-TT" dirty="0"/>
              <a:t>Gorski, P. (2008). The myth of the culture of poverty. </a:t>
            </a:r>
            <a:r>
              <a:rPr lang="en-TT" i="1" dirty="0"/>
              <a:t>Educational leadership, 67</a:t>
            </a:r>
            <a:r>
              <a:rPr lang="en-TT" dirty="0"/>
              <a:t>(7), 32-36</a:t>
            </a:r>
            <a:r>
              <a:rPr lang="en-TT" dirty="0" smtClean="0"/>
              <a:t>.</a:t>
            </a:r>
          </a:p>
          <a:p>
            <a:r>
              <a:rPr lang="en-US" dirty="0"/>
              <a:t>Hamm, C. (1989). Philosophical issues in education. London, UK: Routledge/ </a:t>
            </a:r>
            <a:r>
              <a:rPr lang="en-US" dirty="0" err="1"/>
              <a:t>Falmer</a:t>
            </a:r>
            <a:r>
              <a:rPr lang="en-US" dirty="0"/>
              <a:t>.</a:t>
            </a:r>
          </a:p>
          <a:p>
            <a:r>
              <a:rPr lang="en-US" dirty="0" err="1"/>
              <a:t>Haq</a:t>
            </a:r>
            <a:r>
              <a:rPr lang="en-US" dirty="0"/>
              <a:t>, M. </a:t>
            </a:r>
            <a:r>
              <a:rPr lang="en-US" dirty="0" err="1"/>
              <a:t>ul</a:t>
            </a:r>
            <a:r>
              <a:rPr lang="en-US" dirty="0"/>
              <a:t>. (1995). </a:t>
            </a:r>
            <a:r>
              <a:rPr lang="en-US" i="1" dirty="0"/>
              <a:t>Reflections on human development</a:t>
            </a:r>
            <a:r>
              <a:rPr lang="en-US" dirty="0"/>
              <a:t>. New York, NY: Oxford University Press</a:t>
            </a:r>
            <a:r>
              <a:rPr lang="en-US" dirty="0" smtClean="0"/>
              <a:t>.</a:t>
            </a:r>
          </a:p>
          <a:p>
            <a:r>
              <a:rPr lang="en-TT" dirty="0"/>
              <a:t>Keefer, N. (2012). </a:t>
            </a:r>
            <a:r>
              <a:rPr lang="en-TT" i="1" dirty="0"/>
              <a:t>Teachers' narratives of experience with social class</a:t>
            </a:r>
            <a:r>
              <a:rPr lang="en-TT" dirty="0"/>
              <a:t> (Doctoral dissertation, University of South Florida). Retrieved from </a:t>
            </a:r>
            <a:r>
              <a:rPr lang="en-TT" u="sng" dirty="0">
                <a:hlinkClick r:id="rId2"/>
              </a:rPr>
              <a:t>http://scholarcommons.usf.edu/etd/4346://</a:t>
            </a:r>
            <a:endParaRPr lang="en-TT" u="sng" dirty="0"/>
          </a:p>
          <a:p>
            <a:endParaRPr lang="en-US" dirty="0"/>
          </a:p>
          <a:p>
            <a:endParaRPr lang="en-TT" dirty="0"/>
          </a:p>
          <a:p>
            <a:endParaRPr lang="en-TT" dirty="0"/>
          </a:p>
          <a:p>
            <a:endParaRPr lang="en-GB" dirty="0"/>
          </a:p>
        </p:txBody>
      </p:sp>
    </p:spTree>
    <p:extLst>
      <p:ext uri="{BB962C8B-B14F-4D97-AF65-F5344CB8AC3E}">
        <p14:creationId xmlns:p14="http://schemas.microsoft.com/office/powerpoint/2010/main" val="868706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GB"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TT" dirty="0"/>
              <a:t>Ladson-Billings, G. (2006). It's not the culture of poverty, it's the poverty of culture: The</a:t>
            </a:r>
            <a:r>
              <a:rPr lang="en-GB" dirty="0"/>
              <a:t> </a:t>
            </a:r>
            <a:r>
              <a:rPr lang="en-TT" dirty="0"/>
              <a:t>problem with teacher education. </a:t>
            </a:r>
            <a:r>
              <a:rPr lang="en-TT" i="1" dirty="0"/>
              <a:t>Anthropology and Education Quarterly, 37</a:t>
            </a:r>
            <a:r>
              <a:rPr lang="en-TT" dirty="0"/>
              <a:t>(2),104-109</a:t>
            </a:r>
            <a:r>
              <a:rPr lang="en-TT" dirty="0" smtClean="0"/>
              <a:t>.</a:t>
            </a:r>
          </a:p>
          <a:p>
            <a:r>
              <a:rPr lang="en-TT" dirty="0" smtClean="0"/>
              <a:t>Messing</a:t>
            </a:r>
            <a:r>
              <a:rPr lang="en-TT" dirty="0"/>
              <a:t>, J. (2005). Social reconstructions of schooling: Teacher evaluations of what they</a:t>
            </a:r>
            <a:r>
              <a:rPr lang="en-GB" dirty="0"/>
              <a:t> </a:t>
            </a:r>
            <a:r>
              <a:rPr lang="en-TT" dirty="0"/>
              <a:t>learned from participation in the funds of knowledge project. In N. Gonzalez, L. C. Moll &amp; C.    </a:t>
            </a:r>
            <a:r>
              <a:rPr lang="en-TT" dirty="0" err="1"/>
              <a:t>Amanti</a:t>
            </a:r>
            <a:r>
              <a:rPr lang="en-TT" dirty="0"/>
              <a:t> (Eds.). </a:t>
            </a:r>
            <a:r>
              <a:rPr lang="en-TT" i="1" dirty="0"/>
              <a:t>Funds of knowledge: Theorizing practices in households, communities, and classrooms </a:t>
            </a:r>
            <a:r>
              <a:rPr lang="en-TT" dirty="0"/>
              <a:t>(pp.183-198). Mahwah, NJ: Lawrence Erlbaum Associates</a:t>
            </a:r>
            <a:r>
              <a:rPr lang="en-TT" dirty="0" smtClean="0"/>
              <a:t>.</a:t>
            </a:r>
            <a:endParaRPr lang="en-US" dirty="0" smtClean="0"/>
          </a:p>
          <a:p>
            <a:pPr>
              <a:defRPr/>
            </a:pPr>
            <a:r>
              <a:rPr lang="en-US" dirty="0">
                <a:cs typeface="Times New Roman" charset="0"/>
              </a:rPr>
              <a:t>Ryan, K. &amp; </a:t>
            </a:r>
            <a:r>
              <a:rPr lang="en-US" dirty="0" err="1">
                <a:cs typeface="Times New Roman" charset="0"/>
              </a:rPr>
              <a:t>Bohlin</a:t>
            </a:r>
            <a:r>
              <a:rPr lang="en-US" dirty="0">
                <a:cs typeface="Times New Roman" charset="0"/>
              </a:rPr>
              <a:t>, K. </a:t>
            </a:r>
            <a:r>
              <a:rPr lang="en-US" dirty="0">
                <a:solidFill>
                  <a:schemeClr val="tx2"/>
                </a:solidFill>
                <a:effectLst>
                  <a:outerShdw blurRad="38100" dist="38100" dir="2700000" algn="tl">
                    <a:srgbClr val="000000"/>
                  </a:outerShdw>
                </a:effectLst>
                <a:cs typeface="Times New Roman" charset="0"/>
              </a:rPr>
              <a:t>(2000). </a:t>
            </a:r>
            <a:r>
              <a:rPr lang="en-US" dirty="0">
                <a:cs typeface="Times New Roman" charset="0"/>
              </a:rPr>
              <a:t>Building a Community of Virtue. In </a:t>
            </a:r>
            <a:r>
              <a:rPr lang="en-US" i="1" dirty="0">
                <a:cs typeface="Times New Roman" charset="0"/>
              </a:rPr>
              <a:t>The </a:t>
            </a:r>
            <a:r>
              <a:rPr lang="en-US" i="1" dirty="0" err="1">
                <a:cs typeface="Times New Roman" charset="0"/>
              </a:rPr>
              <a:t>Jossey</a:t>
            </a:r>
            <a:r>
              <a:rPr lang="en-US" i="1" dirty="0">
                <a:cs typeface="Times New Roman" charset="0"/>
              </a:rPr>
              <a:t> –Bass Reader on Educational </a:t>
            </a:r>
            <a:r>
              <a:rPr lang="en-US" i="1" dirty="0">
                <a:solidFill>
                  <a:schemeClr val="tx2"/>
                </a:solidFill>
                <a:effectLst>
                  <a:outerShdw blurRad="38100" dist="38100" dir="2700000" algn="tl">
                    <a:srgbClr val="000000"/>
                  </a:outerShdw>
                </a:effectLst>
                <a:cs typeface="Times New Roman" charset="0"/>
              </a:rPr>
              <a:t>Leadership </a:t>
            </a:r>
            <a:r>
              <a:rPr lang="en-US" dirty="0">
                <a:solidFill>
                  <a:schemeClr val="tx2"/>
                </a:solidFill>
                <a:effectLst>
                  <a:outerShdw blurRad="38100" dist="38100" dir="2700000" algn="tl">
                    <a:srgbClr val="000000"/>
                  </a:outerShdw>
                </a:effectLst>
                <a:cs typeface="Times New Roman" charset="0"/>
              </a:rPr>
              <a:t>(pp. 309 – 336. San </a:t>
            </a:r>
            <a:r>
              <a:rPr lang="en-US" dirty="0" err="1">
                <a:solidFill>
                  <a:schemeClr val="tx2"/>
                </a:solidFill>
                <a:effectLst>
                  <a:outerShdw blurRad="38100" dist="38100" dir="2700000" algn="tl">
                    <a:srgbClr val="000000"/>
                  </a:outerShdw>
                </a:effectLst>
                <a:cs typeface="Times New Roman" charset="0"/>
              </a:rPr>
              <a:t>Fransisco</a:t>
            </a:r>
            <a:r>
              <a:rPr lang="en-US" dirty="0">
                <a:solidFill>
                  <a:schemeClr val="tx2"/>
                </a:solidFill>
                <a:effectLst>
                  <a:outerShdw blurRad="38100" dist="38100" dir="2700000" algn="tl">
                    <a:srgbClr val="000000"/>
                  </a:outerShdw>
                </a:effectLst>
                <a:cs typeface="Times New Roman" charset="0"/>
              </a:rPr>
              <a:t>, </a:t>
            </a:r>
            <a:r>
              <a:rPr lang="en-US" dirty="0" err="1">
                <a:solidFill>
                  <a:schemeClr val="tx2"/>
                </a:solidFill>
                <a:effectLst>
                  <a:outerShdw blurRad="38100" dist="38100" dir="2700000" algn="tl">
                    <a:srgbClr val="000000"/>
                  </a:outerShdw>
                </a:effectLst>
                <a:cs typeface="Times New Roman" charset="0"/>
              </a:rPr>
              <a:t>Jossey</a:t>
            </a:r>
            <a:r>
              <a:rPr lang="en-US" dirty="0">
                <a:solidFill>
                  <a:schemeClr val="tx2"/>
                </a:solidFill>
                <a:effectLst>
                  <a:outerShdw blurRad="38100" dist="38100" dir="2700000" algn="tl">
                    <a:srgbClr val="000000"/>
                  </a:outerShdw>
                </a:effectLst>
                <a:cs typeface="Times New Roman" charset="0"/>
              </a:rPr>
              <a:t>-Bass</a:t>
            </a:r>
            <a:r>
              <a:rPr lang="en-US" dirty="0" smtClean="0">
                <a:solidFill>
                  <a:schemeClr val="tx2"/>
                </a:solidFill>
                <a:effectLst>
                  <a:outerShdw blurRad="38100" dist="38100" dir="2700000" algn="tl">
                    <a:srgbClr val="000000"/>
                  </a:outerShdw>
                </a:effectLst>
                <a:cs typeface="Times New Roman" charset="0"/>
              </a:rPr>
              <a:t>.</a:t>
            </a:r>
          </a:p>
          <a:p>
            <a:pPr>
              <a:defRPr/>
            </a:pPr>
            <a:r>
              <a:rPr lang="en-TT" dirty="0"/>
              <a:t>Sugarman, S. (2010). Seeing past the fences: Finding funds of knowledge for ethical teaching. </a:t>
            </a:r>
            <a:r>
              <a:rPr lang="en-TT" i="1" dirty="0"/>
              <a:t>The New Educator</a:t>
            </a:r>
            <a:r>
              <a:rPr lang="en-TT" dirty="0"/>
              <a:t>, </a:t>
            </a:r>
            <a:r>
              <a:rPr lang="en-TT" i="1" dirty="0"/>
              <a:t>6</a:t>
            </a:r>
            <a:r>
              <a:rPr lang="en-TT" dirty="0"/>
              <a:t>(2), 96–117</a:t>
            </a:r>
            <a:r>
              <a:rPr lang="en-TT" dirty="0" smtClean="0"/>
              <a:t>.</a:t>
            </a:r>
            <a:endParaRPr lang="en-US" dirty="0" smtClean="0">
              <a:solidFill>
                <a:schemeClr val="tx2"/>
              </a:solidFill>
              <a:effectLst>
                <a:outerShdw blurRad="38100" dist="38100" dir="2700000" algn="tl">
                  <a:srgbClr val="000000"/>
                </a:outerShdw>
              </a:effectLst>
              <a:cs typeface="Times New Roman" charset="0"/>
            </a:endParaRPr>
          </a:p>
          <a:p>
            <a:pPr>
              <a:defRPr/>
            </a:pPr>
            <a:r>
              <a:rPr lang="en-US" dirty="0"/>
              <a:t>Trinidad and Tobago. National Task Force on Education. (1994). </a:t>
            </a:r>
            <a:r>
              <a:rPr lang="en-US" i="1" dirty="0"/>
              <a:t>Education policy paper (1993 – 2003) (White Paper).</a:t>
            </a:r>
            <a:r>
              <a:rPr lang="en-US" dirty="0"/>
              <a:t> Port of Spain, Trinidad: Author</a:t>
            </a:r>
            <a:r>
              <a:rPr lang="en-US" dirty="0" smtClean="0"/>
              <a:t>.</a:t>
            </a:r>
            <a:endParaRPr lang="en-US" dirty="0"/>
          </a:p>
          <a:p>
            <a:r>
              <a:rPr lang="en-US" dirty="0" err="1" smtClean="0"/>
              <a:t>Ungoed</a:t>
            </a:r>
            <a:r>
              <a:rPr lang="en-US" dirty="0" smtClean="0"/>
              <a:t>-Thomas</a:t>
            </a:r>
            <a:r>
              <a:rPr lang="en-US" dirty="0"/>
              <a:t>, J. (1997). </a:t>
            </a:r>
            <a:r>
              <a:rPr lang="en-US" i="1" dirty="0"/>
              <a:t>Vision of a school: The good school in the good society</a:t>
            </a:r>
            <a:r>
              <a:rPr lang="en-US" dirty="0"/>
              <a:t>. London, UK: </a:t>
            </a:r>
            <a:r>
              <a:rPr lang="en-US" dirty="0" err="1"/>
              <a:t>Cassell</a:t>
            </a:r>
            <a:r>
              <a:rPr lang="en-US" dirty="0"/>
              <a:t>.</a:t>
            </a:r>
          </a:p>
          <a:p>
            <a:r>
              <a:rPr lang="en-US" dirty="0"/>
              <a:t>Ward, L. (1963). </a:t>
            </a:r>
            <a:r>
              <a:rPr lang="en-US" i="1" dirty="0"/>
              <a:t>Philosophy of education</a:t>
            </a:r>
            <a:r>
              <a:rPr lang="en-US" dirty="0"/>
              <a:t>. </a:t>
            </a:r>
            <a:r>
              <a:rPr lang="en-US" dirty="0" err="1"/>
              <a:t>Chicago,IL</a:t>
            </a:r>
            <a:r>
              <a:rPr lang="en-US" dirty="0"/>
              <a:t>: Henry </a:t>
            </a:r>
            <a:r>
              <a:rPr lang="en-US" dirty="0" err="1"/>
              <a:t>Regnery</a:t>
            </a:r>
            <a:r>
              <a:rPr lang="en-US" dirty="0"/>
              <a:t> Company. </a:t>
            </a:r>
          </a:p>
          <a:p>
            <a:endParaRPr lang="en-GB" dirty="0"/>
          </a:p>
        </p:txBody>
      </p:sp>
    </p:spTree>
    <p:extLst>
      <p:ext uri="{BB962C8B-B14F-4D97-AF65-F5344CB8AC3E}">
        <p14:creationId xmlns:p14="http://schemas.microsoft.com/office/powerpoint/2010/main" val="309718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Diversity </a:t>
            </a:r>
            <a:r>
              <a:rPr lang="en-US" sz="4000" dirty="0"/>
              <a:t>and the dignity of the human </a:t>
            </a:r>
            <a:r>
              <a:rPr lang="en-US" sz="4000" dirty="0" smtClean="0"/>
              <a:t>being (learner</a:t>
            </a:r>
            <a:r>
              <a:rPr lang="en-US" sz="4000" dirty="0"/>
              <a:t>) in diversity/ Inclusivity/ discrimination</a:t>
            </a:r>
            <a:r>
              <a:rPr lang="en-US" dirty="0"/>
              <a:t/>
            </a:r>
            <a:br>
              <a:rPr lang="en-US" dirty="0"/>
            </a:b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Recognizes that at the very foundation of the Nation are “fundamental rights and freedoms…the dignity of the human person and equal and inalienable rights…respect the principles of social justice…belief in a democratic society”</a:t>
            </a:r>
          </a:p>
          <a:p>
            <a:r>
              <a:rPr lang="en-US" dirty="0" smtClean="0"/>
              <a:t>The “Constitution is the supreme law of Trinidad &amp; Tobago and any other law that is inconsistent with this constitution is void”. </a:t>
            </a:r>
          </a:p>
          <a:p>
            <a:r>
              <a:rPr lang="en-US" dirty="0" smtClean="0"/>
              <a:t>                                                 “Chapter 1 </a:t>
            </a:r>
          </a:p>
          <a:p>
            <a:pPr marL="0" indent="0">
              <a:buNone/>
            </a:pPr>
            <a:r>
              <a:rPr lang="en-US" dirty="0" smtClean="0"/>
              <a:t>THE RECOGNITION AND PROTECTION OF </a:t>
            </a:r>
            <a:r>
              <a:rPr lang="en-US" b="1" dirty="0" smtClean="0"/>
              <a:t>FUNDAMENTAL HUMAN RIGHTS AND FREEDOMS</a:t>
            </a:r>
          </a:p>
          <a:p>
            <a:pPr marL="0" indent="0">
              <a:buNone/>
            </a:pPr>
            <a:r>
              <a:rPr lang="en-US" dirty="0"/>
              <a:t> </a:t>
            </a:r>
            <a:r>
              <a:rPr lang="en-US" dirty="0" smtClean="0"/>
              <a:t>                                                           PART 1 </a:t>
            </a:r>
          </a:p>
          <a:p>
            <a:pPr marL="0" indent="0">
              <a:buNone/>
            </a:pPr>
            <a:r>
              <a:rPr lang="en-US" dirty="0" smtClean="0"/>
              <a:t>                                                 RIGHTS ENSHRINED</a:t>
            </a:r>
          </a:p>
          <a:p>
            <a:pPr marL="0" indent="0">
              <a:buNone/>
            </a:pPr>
            <a:r>
              <a:rPr lang="en-US" dirty="0" smtClean="0"/>
              <a:t>4 …In </a:t>
            </a:r>
            <a:r>
              <a:rPr lang="en-US" dirty="0"/>
              <a:t>T</a:t>
            </a:r>
            <a:r>
              <a:rPr lang="en-US" dirty="0" smtClean="0"/>
              <a:t>rinidad </a:t>
            </a:r>
            <a:r>
              <a:rPr lang="en-US" dirty="0"/>
              <a:t>&amp;</a:t>
            </a:r>
            <a:r>
              <a:rPr lang="en-US" dirty="0" smtClean="0"/>
              <a:t> Tobago there have existed and continue to exist </a:t>
            </a:r>
            <a:r>
              <a:rPr lang="en-US" b="1" dirty="0" smtClean="0"/>
              <a:t>without discrimination </a:t>
            </a:r>
            <a:r>
              <a:rPr lang="en-US" dirty="0" smtClean="0"/>
              <a:t>by reason of race, origin, </a:t>
            </a:r>
            <a:r>
              <a:rPr lang="en-US" dirty="0" err="1" smtClean="0"/>
              <a:t>colour</a:t>
            </a:r>
            <a:r>
              <a:rPr lang="en-US" dirty="0" smtClean="0"/>
              <a:t>, religion or sex, the following </a:t>
            </a:r>
            <a:r>
              <a:rPr lang="en-US" b="1" dirty="0" smtClean="0"/>
              <a:t>fundamental human rights and freedoms</a:t>
            </a:r>
            <a:r>
              <a:rPr lang="en-US" dirty="0" smtClean="0"/>
              <a:t>, namely:</a:t>
            </a:r>
          </a:p>
          <a:p>
            <a:pPr marL="514350" indent="-514350">
              <a:buAutoNum type="alphaLcParenR"/>
            </a:pPr>
            <a:r>
              <a:rPr lang="en-US" dirty="0" smtClean="0"/>
              <a:t>The right of the individual to life, liberty, security of the person…</a:t>
            </a:r>
          </a:p>
          <a:p>
            <a:pPr marL="514350" indent="-514350">
              <a:buAutoNum type="alphaLcParenR"/>
            </a:pPr>
            <a:r>
              <a:rPr lang="en-US" dirty="0" smtClean="0"/>
              <a:t>Equality before the law and protection of the law </a:t>
            </a:r>
            <a:r>
              <a:rPr lang="en-US" dirty="0" err="1" smtClean="0"/>
              <a:t>etc</a:t>
            </a:r>
            <a:r>
              <a:rPr lang="en-US" dirty="0" smtClean="0"/>
              <a:t>”</a:t>
            </a:r>
          </a:p>
          <a:p>
            <a:pPr marL="0" indent="0">
              <a:buNone/>
            </a:pPr>
            <a:r>
              <a:rPr lang="en-US" dirty="0" smtClean="0"/>
              <a:t>[The Constitution of the Republic of </a:t>
            </a:r>
            <a:r>
              <a:rPr lang="en-US" dirty="0"/>
              <a:t>T</a:t>
            </a:r>
            <a:r>
              <a:rPr lang="en-US" dirty="0" smtClean="0"/>
              <a:t>rinidad &amp; Tobago (1976)]</a:t>
            </a:r>
          </a:p>
          <a:p>
            <a:pPr marL="0" indent="0">
              <a:buNone/>
            </a:pPr>
            <a:endParaRPr lang="en-GB" dirty="0"/>
          </a:p>
        </p:txBody>
      </p:sp>
    </p:spTree>
    <p:extLst>
      <p:ext uri="{BB962C8B-B14F-4D97-AF65-F5344CB8AC3E}">
        <p14:creationId xmlns:p14="http://schemas.microsoft.com/office/powerpoint/2010/main" val="2710194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being made </a:t>
            </a:r>
            <a:r>
              <a:rPr lang="en-US" dirty="0" smtClean="0"/>
              <a:t>More human</a:t>
            </a:r>
            <a:endParaRPr lang="en-GB"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64355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381000"/>
            <a:ext cx="8229600" cy="6248400"/>
          </a:xfrm>
        </p:spPr>
        <p:txBody>
          <a:bodyPr>
            <a:normAutofit fontScale="32500" lnSpcReduction="20000"/>
          </a:bodyPr>
          <a:lstStyle/>
          <a:p>
            <a:pPr>
              <a:buNone/>
            </a:pPr>
            <a:r>
              <a:rPr lang="en-US" sz="4500" b="1" dirty="0"/>
              <a:t>Teaching through and not in the subject.</a:t>
            </a:r>
          </a:p>
          <a:p>
            <a:pPr>
              <a:buNone/>
            </a:pPr>
            <a:r>
              <a:rPr lang="en-US" sz="4500" dirty="0"/>
              <a:t>In education we are informed by the following:</a:t>
            </a:r>
          </a:p>
          <a:p>
            <a:pPr algn="ctr">
              <a:buNone/>
            </a:pPr>
            <a:r>
              <a:rPr lang="en-US" sz="4500" b="1" u="sng" dirty="0"/>
              <a:t>The Ideal Caribbean </a:t>
            </a:r>
            <a:r>
              <a:rPr lang="en-US" sz="4500" b="1" u="sng" dirty="0" smtClean="0"/>
              <a:t>Person </a:t>
            </a:r>
            <a:r>
              <a:rPr lang="en-US" sz="4800" dirty="0" smtClean="0"/>
              <a:t>(</a:t>
            </a:r>
            <a:r>
              <a:rPr lang="en-US" sz="4800" dirty="0" err="1"/>
              <a:t>Caricom</a:t>
            </a:r>
            <a:r>
              <a:rPr lang="en-US" sz="4800" dirty="0"/>
              <a:t> Heads 1997)</a:t>
            </a:r>
          </a:p>
          <a:p>
            <a:pPr algn="ctr">
              <a:buNone/>
            </a:pPr>
            <a:endParaRPr lang="en-US" sz="4500" b="1" u="sng" dirty="0"/>
          </a:p>
          <a:p>
            <a:pPr>
              <a:buNone/>
            </a:pPr>
            <a:endParaRPr lang="en-US" sz="4500" b="1" dirty="0"/>
          </a:p>
          <a:p>
            <a:pPr lvl="1"/>
            <a:r>
              <a:rPr lang="en-US" sz="4500" dirty="0"/>
              <a:t>Respect for human life (all other desirable values rest on this). </a:t>
            </a:r>
            <a:endParaRPr lang="en-US" sz="4000" dirty="0"/>
          </a:p>
          <a:p>
            <a:pPr lvl="1"/>
            <a:r>
              <a:rPr lang="en-US" sz="4500" dirty="0"/>
              <a:t>Is emotionally secure -high level of self confidence and self esteem.</a:t>
            </a:r>
            <a:endParaRPr lang="en-US" sz="4000" dirty="0"/>
          </a:p>
          <a:p>
            <a:pPr lvl="1"/>
            <a:r>
              <a:rPr lang="en-US" sz="4500" dirty="0"/>
              <a:t>Sees ethnic, religious, gender and other diversity as a source of potential strength and richness.</a:t>
            </a:r>
            <a:endParaRPr lang="en-US" sz="4000" dirty="0"/>
          </a:p>
          <a:p>
            <a:pPr lvl="1"/>
            <a:r>
              <a:rPr lang="en-US" sz="4500" dirty="0"/>
              <a:t>Is aware of the importance of living in harmony with the environment.</a:t>
            </a:r>
            <a:endParaRPr lang="en-US" sz="4000" dirty="0"/>
          </a:p>
          <a:p>
            <a:pPr lvl="1"/>
            <a:r>
              <a:rPr lang="en-US" sz="4500" dirty="0"/>
              <a:t>Has a strong appreciation of family and kinship values.</a:t>
            </a:r>
            <a:endParaRPr lang="en-US" sz="4000" dirty="0"/>
          </a:p>
          <a:p>
            <a:pPr lvl="1"/>
            <a:r>
              <a:rPr lang="en-US" sz="4500" dirty="0"/>
              <a:t>Has a strong appreciation for community cohesion.</a:t>
            </a:r>
            <a:endParaRPr lang="en-US" sz="4000" dirty="0"/>
          </a:p>
          <a:p>
            <a:pPr lvl="1"/>
            <a:r>
              <a:rPr lang="en-US" sz="4500" dirty="0"/>
              <a:t>Is responsible to self and community.</a:t>
            </a:r>
            <a:endParaRPr lang="en-US" sz="4000" dirty="0"/>
          </a:p>
          <a:p>
            <a:pPr lvl="1"/>
            <a:r>
              <a:rPr lang="en-US" sz="4500" dirty="0"/>
              <a:t>Has an informed respect for our cultural heritage.</a:t>
            </a:r>
            <a:endParaRPr lang="en-US" sz="4000" dirty="0"/>
          </a:p>
          <a:p>
            <a:pPr lvl="1"/>
            <a:r>
              <a:rPr lang="en-US" sz="4500" dirty="0"/>
              <a:t>Demonstrates multiple literacies.</a:t>
            </a:r>
            <a:endParaRPr lang="en-US" sz="4000" dirty="0"/>
          </a:p>
          <a:p>
            <a:pPr lvl="1"/>
            <a:r>
              <a:rPr lang="en-US" sz="4500" dirty="0"/>
              <a:t>Independent and critical thinker.</a:t>
            </a:r>
            <a:endParaRPr lang="en-US" sz="4000" dirty="0"/>
          </a:p>
          <a:p>
            <a:pPr lvl="1"/>
            <a:r>
              <a:rPr lang="en-US" sz="4500" dirty="0"/>
              <a:t>Questions the beliefs and practices of past and present and applies science and technology to problem solving.</a:t>
            </a:r>
            <a:endParaRPr lang="en-US" sz="4000" dirty="0"/>
          </a:p>
          <a:p>
            <a:pPr lvl="1"/>
            <a:r>
              <a:rPr lang="en-US" sz="4500" dirty="0"/>
              <a:t>Demonstrates a positive work ethic.</a:t>
            </a:r>
            <a:endParaRPr lang="en-US" sz="4000" dirty="0"/>
          </a:p>
          <a:p>
            <a:pPr lvl="1"/>
            <a:r>
              <a:rPr lang="en-US" sz="4500" dirty="0"/>
              <a:t>Displays the creative imagination / entrepreneurial spheres.[ Mary Warnock and quality in education]</a:t>
            </a:r>
            <a:endParaRPr lang="en-US" sz="4000" dirty="0"/>
          </a:p>
          <a:p>
            <a:pPr lvl="1"/>
            <a:r>
              <a:rPr lang="en-US" sz="4500" dirty="0"/>
              <a:t>Capacity to promote physical, mental, social and spiritual well being.</a:t>
            </a:r>
            <a:endParaRPr lang="en-US" sz="4000" dirty="0"/>
          </a:p>
          <a:p>
            <a:pPr>
              <a:buNone/>
            </a:pPr>
            <a:endParaRPr lang="en-US" sz="2200" dirty="0"/>
          </a:p>
          <a:p>
            <a:pPr>
              <a:buNone/>
            </a:pPr>
            <a:r>
              <a:rPr lang="en-US" sz="2200" dirty="0"/>
              <a:t>		</a:t>
            </a:r>
          </a:p>
        </p:txBody>
      </p:sp>
      <p:sp>
        <p:nvSpPr>
          <p:cNvPr id="3" name="Title 2"/>
          <p:cNvSpPr>
            <a:spLocks noGrp="1"/>
          </p:cNvSpPr>
          <p:nvPr>
            <p:ph type="title"/>
          </p:nvPr>
        </p:nvSpPr>
        <p:spPr>
          <a:xfrm>
            <a:off x="1981200" y="152401"/>
            <a:ext cx="8229600" cy="45719"/>
          </a:xfrm>
        </p:spPr>
        <p:txBody>
          <a:bodyPr>
            <a:normAutofit fontScale="90000"/>
          </a:bodyPr>
          <a:lstStyle/>
          <a:p>
            <a:endParaRPr lang="en-US" dirty="0"/>
          </a:p>
        </p:txBody>
      </p:sp>
    </p:spTree>
    <p:extLst>
      <p:ext uri="{BB962C8B-B14F-4D97-AF65-F5344CB8AC3E}">
        <p14:creationId xmlns:p14="http://schemas.microsoft.com/office/powerpoint/2010/main" val="278099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Developing the human: the </a:t>
            </a:r>
            <a:r>
              <a:rPr lang="en-US" i="1" dirty="0"/>
              <a:t>art</a:t>
            </a:r>
            <a:r>
              <a:rPr lang="en-US" dirty="0"/>
              <a:t> and the </a:t>
            </a:r>
            <a:r>
              <a:rPr lang="en-US" i="1" dirty="0"/>
              <a:t>agent</a:t>
            </a:r>
            <a:endParaRPr lang="en-GB" dirty="0"/>
          </a:p>
        </p:txBody>
      </p:sp>
      <p:sp>
        <p:nvSpPr>
          <p:cNvPr id="3" name="Content Placeholder 2"/>
          <p:cNvSpPr>
            <a:spLocks noGrp="1"/>
          </p:cNvSpPr>
          <p:nvPr>
            <p:ph idx="1"/>
          </p:nvPr>
        </p:nvSpPr>
        <p:spPr/>
        <p:txBody>
          <a:bodyPr/>
          <a:lstStyle/>
          <a:p>
            <a:r>
              <a:rPr lang="en-US" dirty="0"/>
              <a:t>Education as an </a:t>
            </a:r>
            <a:r>
              <a:rPr lang="en-US" i="1" dirty="0"/>
              <a:t>achievement</a:t>
            </a:r>
            <a:r>
              <a:rPr lang="en-US" dirty="0"/>
              <a:t> </a:t>
            </a:r>
            <a:r>
              <a:rPr lang="en-US" dirty="0" smtClean="0"/>
              <a:t>term ( note the two main criteria of education : (Knowledge and value)</a:t>
            </a:r>
          </a:p>
          <a:p>
            <a:pPr marL="0" indent="0">
              <a:buNone/>
            </a:pPr>
            <a:endParaRPr lang="en-US" dirty="0"/>
          </a:p>
          <a:p>
            <a:r>
              <a:rPr lang="en-US" i="1" dirty="0"/>
              <a:t>Education is the </a:t>
            </a:r>
            <a:r>
              <a:rPr lang="en-US" i="1" dirty="0">
                <a:solidFill>
                  <a:srgbClr val="FF0000"/>
                </a:solidFill>
              </a:rPr>
              <a:t>achievement</a:t>
            </a:r>
            <a:r>
              <a:rPr lang="en-US" i="1" dirty="0"/>
              <a:t> of a </a:t>
            </a:r>
            <a:r>
              <a:rPr lang="en-US" i="1" dirty="0">
                <a:solidFill>
                  <a:srgbClr val="FF0000"/>
                </a:solidFill>
              </a:rPr>
              <a:t>desirable</a:t>
            </a:r>
            <a:r>
              <a:rPr lang="en-US" i="1" dirty="0"/>
              <a:t> state of </a:t>
            </a:r>
            <a:r>
              <a:rPr lang="en-US" i="1" dirty="0">
                <a:solidFill>
                  <a:srgbClr val="FF0000"/>
                </a:solidFill>
              </a:rPr>
              <a:t>mind</a:t>
            </a:r>
            <a:r>
              <a:rPr lang="en-US" i="1" dirty="0"/>
              <a:t> characterized by </a:t>
            </a:r>
            <a:r>
              <a:rPr lang="en-US" i="1" dirty="0">
                <a:solidFill>
                  <a:srgbClr val="FF0000"/>
                </a:solidFill>
              </a:rPr>
              <a:t>knowledge</a:t>
            </a:r>
            <a:r>
              <a:rPr lang="en-US" i="1" dirty="0"/>
              <a:t> and understanding in breadth and depth with cognitive perspective and by corresponding </a:t>
            </a:r>
            <a:r>
              <a:rPr lang="en-US" i="1" dirty="0">
                <a:solidFill>
                  <a:srgbClr val="FF0000"/>
                </a:solidFill>
              </a:rPr>
              <a:t>appropriate emotions </a:t>
            </a:r>
            <a:r>
              <a:rPr lang="en-US" i="1" dirty="0"/>
              <a:t>and </a:t>
            </a:r>
            <a:r>
              <a:rPr lang="en-US" i="1" dirty="0">
                <a:solidFill>
                  <a:srgbClr val="FF0000"/>
                </a:solidFill>
              </a:rPr>
              <a:t>attitudes</a:t>
            </a:r>
            <a:r>
              <a:rPr lang="en-US" i="1" dirty="0"/>
              <a:t>, these brought about </a:t>
            </a:r>
            <a:r>
              <a:rPr lang="en-US" i="1" dirty="0">
                <a:solidFill>
                  <a:srgbClr val="FF0000"/>
                </a:solidFill>
              </a:rPr>
              <a:t>deliberately</a:t>
            </a:r>
            <a:r>
              <a:rPr lang="en-US" i="1" dirty="0"/>
              <a:t>, in a manner not to infringe upon the voluntariness and </a:t>
            </a:r>
            <a:r>
              <a:rPr lang="en-US" i="1" dirty="0" err="1"/>
              <a:t>wittingness</a:t>
            </a:r>
            <a:r>
              <a:rPr lang="en-US" i="1" dirty="0"/>
              <a:t> on the part of the learner</a:t>
            </a:r>
            <a:r>
              <a:rPr lang="en-US" dirty="0"/>
              <a:t>. (Hamm, 1989, p. 39)</a:t>
            </a:r>
          </a:p>
          <a:p>
            <a:endParaRPr lang="en-GB" dirty="0"/>
          </a:p>
        </p:txBody>
      </p:sp>
    </p:spTree>
    <p:extLst>
      <p:ext uri="{BB962C8B-B14F-4D97-AF65-F5344CB8AC3E}">
        <p14:creationId xmlns:p14="http://schemas.microsoft.com/office/powerpoint/2010/main" val="1107004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381000"/>
            <a:ext cx="8229600" cy="6248400"/>
          </a:xfrm>
        </p:spPr>
        <p:txBody>
          <a:bodyPr>
            <a:normAutofit fontScale="40000" lnSpcReduction="20000"/>
          </a:bodyPr>
          <a:lstStyle/>
          <a:p>
            <a:pPr>
              <a:buNone/>
            </a:pPr>
            <a:r>
              <a:rPr lang="en-US" sz="7000" b="1" dirty="0"/>
              <a:t>Teaching through </a:t>
            </a:r>
            <a:r>
              <a:rPr lang="en-US" sz="7000" b="1" dirty="0" smtClean="0"/>
              <a:t>(and </a:t>
            </a:r>
            <a:r>
              <a:rPr lang="en-US" sz="7000" b="1" dirty="0"/>
              <a:t>not </a:t>
            </a:r>
            <a:r>
              <a:rPr lang="en-US" sz="7000" b="1" dirty="0" smtClean="0"/>
              <a:t>in) </a:t>
            </a:r>
            <a:r>
              <a:rPr lang="en-US" sz="7000" b="1" dirty="0"/>
              <a:t>the subject.</a:t>
            </a:r>
          </a:p>
          <a:p>
            <a:pPr>
              <a:buNone/>
            </a:pPr>
            <a:endParaRPr lang="en-US" sz="7000" dirty="0"/>
          </a:p>
          <a:p>
            <a:pPr>
              <a:buNone/>
            </a:pPr>
            <a:r>
              <a:rPr lang="en-US" sz="4200" dirty="0"/>
              <a:t>Rationale:</a:t>
            </a:r>
          </a:p>
          <a:p>
            <a:pPr>
              <a:buNone/>
            </a:pPr>
            <a:r>
              <a:rPr lang="en-US" sz="4200" dirty="0"/>
              <a:t> </a:t>
            </a:r>
          </a:p>
          <a:p>
            <a:pPr>
              <a:buNone/>
            </a:pPr>
            <a:r>
              <a:rPr lang="en-US" sz="4200" dirty="0"/>
              <a:t>	</a:t>
            </a:r>
            <a:r>
              <a:rPr lang="en-US" sz="4200" dirty="0" smtClean="0"/>
              <a:t>Education </a:t>
            </a:r>
            <a:r>
              <a:rPr lang="en-US" sz="4200" dirty="0"/>
              <a:t>as social institution therefore occupies a specific role &amp; function - Agent of socialization.</a:t>
            </a:r>
          </a:p>
          <a:p>
            <a:pPr>
              <a:buNone/>
            </a:pPr>
            <a:endParaRPr lang="en-US" sz="4200" dirty="0"/>
          </a:p>
          <a:p>
            <a:pPr>
              <a:buNone/>
            </a:pPr>
            <a:r>
              <a:rPr lang="en-US" sz="4200" dirty="0"/>
              <a:t>	Over time has assumed greater importance, decline in role and function of other social institutions viz. family &amp; religion.</a:t>
            </a:r>
          </a:p>
          <a:p>
            <a:pPr>
              <a:buNone/>
            </a:pPr>
            <a:endParaRPr lang="en-US" sz="4200" dirty="0"/>
          </a:p>
          <a:p>
            <a:pPr>
              <a:buNone/>
            </a:pPr>
            <a:r>
              <a:rPr lang="en-US" sz="4200" dirty="0"/>
              <a:t>	Schools often are now agents of primary and not secondary socialization; often times have to perform a </a:t>
            </a:r>
            <a:r>
              <a:rPr lang="en-US" sz="4200" dirty="0" err="1"/>
              <a:t>resocializing</a:t>
            </a:r>
            <a:r>
              <a:rPr lang="en-US" sz="4200" dirty="0"/>
              <a:t> role as evident in deficit/ inappropriate attitudes and </a:t>
            </a:r>
            <a:r>
              <a:rPr lang="en-US" sz="4200" dirty="0" err="1"/>
              <a:t>behaviours</a:t>
            </a:r>
            <a:r>
              <a:rPr lang="en-US" sz="4200" dirty="0"/>
              <a:t>.</a:t>
            </a:r>
          </a:p>
          <a:p>
            <a:pPr>
              <a:buNone/>
            </a:pPr>
            <a:endParaRPr lang="en-US" sz="4200" dirty="0"/>
          </a:p>
          <a:p>
            <a:pPr>
              <a:buNone/>
            </a:pPr>
            <a:r>
              <a:rPr lang="en-US" sz="4200" dirty="0"/>
              <a:t>	Schools are microcosmic representations of society; aligned to goal of preparation for life/ is life. What is learnt, observed &amp; experienced here can impact positively on national development.</a:t>
            </a:r>
          </a:p>
          <a:p>
            <a:pPr>
              <a:buNone/>
            </a:pPr>
            <a:endParaRPr lang="en-US" sz="2400" dirty="0"/>
          </a:p>
          <a:p>
            <a:pPr>
              <a:buNone/>
            </a:pPr>
            <a:endParaRPr lang="en-US" sz="2400" dirty="0"/>
          </a:p>
          <a:p>
            <a:pPr>
              <a:buNone/>
            </a:pPr>
            <a:endParaRPr lang="en-US" sz="2200" dirty="0"/>
          </a:p>
          <a:p>
            <a:pPr>
              <a:buNone/>
            </a:pPr>
            <a:endParaRPr lang="en-US" sz="2200" dirty="0"/>
          </a:p>
          <a:p>
            <a:pPr>
              <a:buNone/>
            </a:pPr>
            <a:r>
              <a:rPr lang="en-US" sz="2200" dirty="0"/>
              <a:t>		</a:t>
            </a:r>
          </a:p>
        </p:txBody>
      </p:sp>
      <p:sp>
        <p:nvSpPr>
          <p:cNvPr id="3" name="Title 2"/>
          <p:cNvSpPr>
            <a:spLocks noGrp="1"/>
          </p:cNvSpPr>
          <p:nvPr>
            <p:ph type="title"/>
          </p:nvPr>
        </p:nvSpPr>
        <p:spPr>
          <a:xfrm>
            <a:off x="1981200" y="152401"/>
            <a:ext cx="8229600" cy="45719"/>
          </a:xfrm>
        </p:spPr>
        <p:txBody>
          <a:bodyPr>
            <a:normAutofit fontScale="90000"/>
          </a:bodyPr>
          <a:lstStyle/>
          <a:p>
            <a:endParaRPr lang="en-US" dirty="0"/>
          </a:p>
        </p:txBody>
      </p:sp>
    </p:spTree>
    <p:extLst>
      <p:ext uri="{BB962C8B-B14F-4D97-AF65-F5344CB8AC3E}">
        <p14:creationId xmlns:p14="http://schemas.microsoft.com/office/powerpoint/2010/main" val="2167576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a:t>
            </a:r>
            <a:r>
              <a:rPr lang="en-US" dirty="0"/>
              <a:t>national philosophy of education</a:t>
            </a:r>
            <a:endParaRPr lang="en-GB" dirty="0"/>
          </a:p>
        </p:txBody>
      </p:sp>
      <p:sp>
        <p:nvSpPr>
          <p:cNvPr id="3" name="Content Placeholder 2"/>
          <p:cNvSpPr>
            <a:spLocks noGrp="1"/>
          </p:cNvSpPr>
          <p:nvPr>
            <p:ph idx="1"/>
          </p:nvPr>
        </p:nvSpPr>
        <p:spPr/>
        <p:txBody>
          <a:bodyPr>
            <a:normAutofit/>
          </a:bodyPr>
          <a:lstStyle/>
          <a:p>
            <a:r>
              <a:rPr lang="en-US" dirty="0"/>
              <a:t>Examining the “white paper”</a:t>
            </a:r>
          </a:p>
          <a:p>
            <a:r>
              <a:rPr lang="en-US" dirty="0"/>
              <a:t>In text citation use: (Trinidad &amp; Tobago. National Task Force on Education, 1994).</a:t>
            </a:r>
          </a:p>
          <a:p>
            <a:r>
              <a:rPr lang="en-US" dirty="0"/>
              <a:t>For inclusion in end references: Trinidad and Tobago. National Task Force on Education. (1994). </a:t>
            </a:r>
            <a:r>
              <a:rPr lang="en-US" i="1" dirty="0"/>
              <a:t>Education policy paper (1993 – 2003) (White Paper).</a:t>
            </a:r>
            <a:r>
              <a:rPr lang="en-US" dirty="0"/>
              <a:t> Port of Spain, Trinidad: Author.</a:t>
            </a:r>
          </a:p>
          <a:p>
            <a:r>
              <a:rPr lang="en-US" dirty="0"/>
              <a:t>One line URL: http://www.moe.gov.tt/general_pdfs/policy_paper_philosophy_objectives.pdf</a:t>
            </a:r>
          </a:p>
          <a:p>
            <a:pPr marL="0" indent="0">
              <a:buNone/>
            </a:pPr>
            <a:r>
              <a:rPr lang="en-GB" dirty="0" smtClean="0"/>
              <a:t>   </a:t>
            </a:r>
            <a:r>
              <a:rPr lang="en-GB" dirty="0" smtClean="0">
                <a:hlinkClick r:id="rId2"/>
              </a:rPr>
              <a:t>http</a:t>
            </a:r>
            <a:r>
              <a:rPr lang="en-GB" dirty="0">
                <a:hlinkClick r:id="rId2"/>
              </a:rPr>
              <a:t>://</a:t>
            </a:r>
            <a:r>
              <a:rPr lang="en-GB" dirty="0" smtClean="0">
                <a:hlinkClick r:id="rId2"/>
              </a:rPr>
              <a:t>planipolis.iiep.unesco.org/en/1993/education-policy-paper-1993-2003-</a:t>
            </a:r>
            <a:r>
              <a:rPr lang="en-GB" dirty="0" smtClean="0"/>
              <a:t> </a:t>
            </a:r>
          </a:p>
          <a:p>
            <a:pPr marL="0" indent="0">
              <a:buNone/>
            </a:pPr>
            <a:r>
              <a:rPr lang="en-GB" dirty="0" smtClean="0"/>
              <a:t>   national-task-force-education-white-paper-philosophy-and-5017</a:t>
            </a:r>
            <a:endParaRPr lang="en-GB" dirty="0"/>
          </a:p>
        </p:txBody>
      </p:sp>
    </p:spTree>
    <p:extLst>
      <p:ext uri="{BB962C8B-B14F-4D97-AF65-F5344CB8AC3E}">
        <p14:creationId xmlns:p14="http://schemas.microsoft.com/office/powerpoint/2010/main" val="3288815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dirty="0" smtClean="0"/>
              <a:t>Sample of Philosophical tenets</a:t>
            </a:r>
            <a:r>
              <a:rPr lang="en-US" dirty="0" smtClean="0"/>
              <a:t>           </a:t>
            </a:r>
            <a:br>
              <a:rPr lang="en-US" dirty="0" smtClean="0"/>
            </a:br>
            <a:r>
              <a:rPr lang="en-US" dirty="0"/>
              <a:t>	</a:t>
            </a:r>
            <a:r>
              <a:rPr lang="en-US" dirty="0" smtClean="0"/>
              <a:t>	(White paper)</a:t>
            </a:r>
            <a:endParaRPr lang="en-US" dirty="0"/>
          </a:p>
        </p:txBody>
      </p:sp>
      <p:sp>
        <p:nvSpPr>
          <p:cNvPr id="2" name="Content Placeholder 1"/>
          <p:cNvSpPr>
            <a:spLocks noGrp="1"/>
          </p:cNvSpPr>
          <p:nvPr>
            <p:ph idx="1"/>
          </p:nvPr>
        </p:nvSpPr>
        <p:spPr/>
        <p:txBody>
          <a:bodyPr>
            <a:normAutofit/>
          </a:bodyPr>
          <a:lstStyle/>
          <a:p>
            <a:r>
              <a:rPr lang="en-US" b="1" dirty="0" smtClean="0"/>
              <a:t>That every child has an inherent right to an education that will enhance the development of maximum capability regardless of gender, ethnic, economic, social or religious background. </a:t>
            </a:r>
            <a:endParaRPr lang="en-US" dirty="0" smtClean="0"/>
          </a:p>
          <a:p>
            <a:r>
              <a:rPr lang="en-US" b="1" dirty="0" smtClean="0"/>
              <a:t>That every child has the ability to learn and that we must build on this positive assumption. </a:t>
            </a:r>
            <a:endParaRPr lang="en-US" dirty="0" smtClean="0"/>
          </a:p>
          <a:p>
            <a:r>
              <a:rPr lang="en-US" b="1" dirty="0" smtClean="0"/>
              <a:t>That every child has an inalienable right to an education that facilitates the achievement of personal goals and the fulfillment of obligations to society. </a:t>
            </a:r>
            <a:endParaRPr lang="en-US" dirty="0" smtClean="0"/>
          </a:p>
          <a:p>
            <a:r>
              <a:rPr lang="en-US" b="1" dirty="0" smtClean="0"/>
              <a:t>That education is fundamental to the overall development of Trinidad and Tobago.</a:t>
            </a:r>
            <a:endParaRPr lang="en-US" dirty="0"/>
          </a:p>
        </p:txBody>
      </p:sp>
    </p:spTree>
    <p:extLst>
      <p:ext uri="{BB962C8B-B14F-4D97-AF65-F5344CB8AC3E}">
        <p14:creationId xmlns:p14="http://schemas.microsoft.com/office/powerpoint/2010/main" val="191411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Retrospect</Template>
  <TotalTime>160</TotalTime>
  <Words>2166</Words>
  <Application>Microsoft Office PowerPoint</Application>
  <PresentationFormat>Widescreen</PresentationFormat>
  <Paragraphs>202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Rockwell</vt:lpstr>
      <vt:lpstr>Rockwell Condensed</vt:lpstr>
      <vt:lpstr>Times New Roman</vt:lpstr>
      <vt:lpstr>Wingdings</vt:lpstr>
      <vt:lpstr>Wood Type</vt:lpstr>
      <vt:lpstr>Philosophy 3</vt:lpstr>
      <vt:lpstr>  Key Concepts: Phil 3</vt:lpstr>
      <vt:lpstr> Diversity and the dignity of the human being (learner) in diversity/ Inclusivity/ discrimination </vt:lpstr>
      <vt:lpstr>Human being made More human</vt:lpstr>
      <vt:lpstr>PowerPoint Presentation</vt:lpstr>
      <vt:lpstr>Developing the human: the art and the agent</vt:lpstr>
      <vt:lpstr>PowerPoint Presentation</vt:lpstr>
      <vt:lpstr> A national philosophy of education</vt:lpstr>
      <vt:lpstr>Sample of Philosophical tenets              (White paper)</vt:lpstr>
      <vt:lpstr>ELO’s and Curriculum underpinnings</vt:lpstr>
      <vt:lpstr>PowerPoint Presentation</vt:lpstr>
      <vt:lpstr>Teacher as deliberate agent of the humanizing process</vt:lpstr>
      <vt:lpstr>Teacher as deliberate agent of the humanizing process</vt:lpstr>
      <vt:lpstr>Functionalist deficit view of children from low socio-economic backgrounds</vt:lpstr>
      <vt:lpstr>Asset based/ Funds of knowledge</vt:lpstr>
      <vt:lpstr>Asset-based approach &amp; agency of teachers</vt:lpstr>
      <vt:lpstr>        Strategic Plan </vt:lpstr>
      <vt:lpstr>     Vision of where we want to go</vt:lpstr>
      <vt:lpstr>  Regional Commitments Caribbean Community Strategic Plan                                     2015 - 2019</vt:lpstr>
      <vt:lpstr>Teacher as humanizing agent</vt:lpstr>
      <vt:lpstr>PowerPoint Presentation</vt:lpstr>
      <vt:lpstr>A “whole-school” approach</vt:lpstr>
      <vt:lpstr>Focus on human relationships</vt:lpstr>
      <vt:lpstr>A school’s ethos – Human and physical </vt:lpstr>
      <vt:lpstr>Social contexts &amp; relationships</vt:lpstr>
      <vt:lpstr>Arranging schools with goals in mind</vt:lpstr>
      <vt:lpstr>The good school</vt:lpstr>
      <vt:lpstr>                       References</vt:lpstr>
      <vt:lpstr>                       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Geofroy</dc:creator>
  <cp:lastModifiedBy>Stephen Geofroy</cp:lastModifiedBy>
  <cp:revision>20</cp:revision>
  <dcterms:created xsi:type="dcterms:W3CDTF">2017-08-16T18:19:46Z</dcterms:created>
  <dcterms:modified xsi:type="dcterms:W3CDTF">2018-08-14T22:26:19Z</dcterms:modified>
</cp:coreProperties>
</file>