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5"/>
  </p:handoutMasterIdLst>
  <p:sldIdLst>
    <p:sldId id="256" r:id="rId2"/>
    <p:sldId id="290" r:id="rId3"/>
    <p:sldId id="310" r:id="rId4"/>
    <p:sldId id="319" r:id="rId5"/>
    <p:sldId id="317" r:id="rId6"/>
    <p:sldId id="320" r:id="rId7"/>
    <p:sldId id="311" r:id="rId8"/>
    <p:sldId id="315" r:id="rId9"/>
    <p:sldId id="316" r:id="rId10"/>
    <p:sldId id="281" r:id="rId11"/>
    <p:sldId id="291" r:id="rId12"/>
    <p:sldId id="293" r:id="rId13"/>
    <p:sldId id="292" r:id="rId14"/>
    <p:sldId id="282" r:id="rId15"/>
    <p:sldId id="284" r:id="rId16"/>
    <p:sldId id="285" r:id="rId17"/>
    <p:sldId id="314" r:id="rId18"/>
    <p:sldId id="304" r:id="rId19"/>
    <p:sldId id="307" r:id="rId20"/>
    <p:sldId id="321" r:id="rId21"/>
    <p:sldId id="322" r:id="rId22"/>
    <p:sldId id="278" r:id="rId23"/>
    <p:sldId id="30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3AF26C-BD6E-4398-B037-4C61730C99ED}" type="datetimeFigureOut">
              <a:rPr lang="en-US" smtClean="0"/>
              <a:pPr/>
              <a:t>8/10/2018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A805A4-AE76-407D-94C2-5367C38A9227}" type="slidenum">
              <a:rPr lang="en-US" smtClean="0"/>
              <a:pPr/>
              <a:t>‹#›</a:t>
            </a:fld>
            <a:endParaRPr lang="en-US"/>
          </a:p>
        </p:txBody>
      </p:sp>
    </p:spTree>
    <p:extLst>
      <p:ext uri="{BB962C8B-B14F-4D97-AF65-F5344CB8AC3E}">
        <p14:creationId xmlns:p14="http://schemas.microsoft.com/office/powerpoint/2010/main" val="4084480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2748640380"/>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397677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2068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1918693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7150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1927984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2269041136"/>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193723172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32104322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2815342255"/>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178893189"/>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319955934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2073514289"/>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4114173632"/>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1961747135"/>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6A6E5-315C-43CE-8A48-4BF930F16311}" type="datetimeFigureOut">
              <a:rPr lang="en-US" smtClean="0"/>
              <a:pPr/>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2121212332"/>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6A6E5-315C-43CE-8A48-4BF930F16311}" type="datetimeFigureOut">
              <a:rPr lang="en-US" smtClean="0"/>
              <a:pPr/>
              <a:t>8/10/2018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B49A6D1-578E-4516-8A53-B63809C23856}" type="slidenum">
              <a:rPr lang="en-US" smtClean="0"/>
              <a:pPr/>
              <a:t>‹#›</a:t>
            </a:fld>
            <a:endParaRPr lang="en-US" dirty="0"/>
          </a:p>
        </p:txBody>
      </p:sp>
    </p:spTree>
    <p:extLst>
      <p:ext uri="{BB962C8B-B14F-4D97-AF65-F5344CB8AC3E}">
        <p14:creationId xmlns:p14="http://schemas.microsoft.com/office/powerpoint/2010/main" val="11138236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lideshare.net/statisense/the-4-pillars-of-educ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zkM5ZWBgIbo" TargetMode="External"/><Relationship Id="rId2" Type="http://schemas.openxmlformats.org/officeDocument/2006/relationships/hyperlink" Target="https://www.youtube.com/watch?v=xVsld1Wls1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lideshare.net/statisense/the-4-pillars-of-educ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xVsld1Wls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981200"/>
          </a:xfrm>
        </p:spPr>
        <p:txBody>
          <a:bodyPr/>
          <a:lstStyle/>
          <a:p>
            <a:r>
              <a:rPr lang="en-US" dirty="0" smtClean="0">
                <a:latin typeface="Times New Roman" pitchFamily="18" charset="0"/>
                <a:cs typeface="Times New Roman" pitchFamily="18" charset="0"/>
              </a:rPr>
              <a:t>Philosophy/ Language  2</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130595" y="4050834"/>
            <a:ext cx="6870405" cy="1740366"/>
          </a:xfrm>
        </p:spPr>
        <p:txBody>
          <a:bodyPr/>
          <a:lstStyle/>
          <a:p>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Reflection on praxis</a:t>
            </a:r>
            <a:endParaRPr lang="en-GB" dirty="0"/>
          </a:p>
        </p:txBody>
      </p:sp>
      <p:sp>
        <p:nvSpPr>
          <p:cNvPr id="3" name="Content Placeholder 2"/>
          <p:cNvSpPr>
            <a:spLocks noGrp="1"/>
          </p:cNvSpPr>
          <p:nvPr>
            <p:ph idx="1"/>
          </p:nvPr>
        </p:nvSpPr>
        <p:spPr/>
        <p:txBody>
          <a:bodyPr>
            <a:normAutofit fontScale="92500"/>
          </a:bodyPr>
          <a:lstStyle/>
          <a:p>
            <a:r>
              <a:rPr lang="en-US" sz="2800" dirty="0"/>
              <a:t>philosophy…is concerned with giving a …critique of the social practices of the modern world…towards a notion of individual or societal emancipation. In other words…philosophy asks us to look at the world critically with the intention of identifying some sort of transformation, whether personal or collective (Critchley, 2001, p.54).</a:t>
            </a:r>
          </a:p>
          <a:p>
            <a:endParaRPr lang="en-GB" dirty="0"/>
          </a:p>
        </p:txBody>
      </p:sp>
    </p:spTree>
    <p:extLst>
      <p:ext uri="{BB962C8B-B14F-4D97-AF65-F5344CB8AC3E}">
        <p14:creationId xmlns:p14="http://schemas.microsoft.com/office/powerpoint/2010/main" val="50151779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with intent/ intentionality </a:t>
            </a:r>
            <a:endParaRPr lang="en-GB" dirty="0"/>
          </a:p>
        </p:txBody>
      </p:sp>
      <p:sp>
        <p:nvSpPr>
          <p:cNvPr id="3" name="Content Placeholder 2"/>
          <p:cNvSpPr>
            <a:spLocks noGrp="1"/>
          </p:cNvSpPr>
          <p:nvPr>
            <p:ph idx="1"/>
          </p:nvPr>
        </p:nvSpPr>
        <p:spPr/>
        <p:txBody>
          <a:bodyPr>
            <a:normAutofit/>
          </a:bodyPr>
          <a:lstStyle/>
          <a:p>
            <a:r>
              <a:rPr lang="en-US" sz="3200" dirty="0"/>
              <a:t>Reflection as fostering a critical consciousness of the present with an emancipatory </a:t>
            </a:r>
            <a:r>
              <a:rPr lang="en-US" sz="3200" dirty="0" smtClean="0"/>
              <a:t>intent</a:t>
            </a:r>
          </a:p>
          <a:p>
            <a:r>
              <a:rPr lang="en-US" sz="3200" dirty="0" smtClean="0"/>
              <a:t>Developing a competence for reflection and reflective action</a:t>
            </a:r>
            <a:endParaRPr lang="en-US" sz="3200" dirty="0"/>
          </a:p>
          <a:p>
            <a:endParaRPr lang="en-US" sz="3200" dirty="0" smtClean="0"/>
          </a:p>
          <a:p>
            <a:endParaRPr lang="en-GB" dirty="0"/>
          </a:p>
        </p:txBody>
      </p:sp>
    </p:spTree>
    <p:extLst>
      <p:ext uri="{BB962C8B-B14F-4D97-AF65-F5344CB8AC3E}">
        <p14:creationId xmlns:p14="http://schemas.microsoft.com/office/powerpoint/2010/main" val="381924460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Reflective action in the classroom/ school</a:t>
            </a:r>
            <a:endParaRPr lang="en-GB" dirty="0"/>
          </a:p>
        </p:txBody>
      </p:sp>
      <p:sp>
        <p:nvSpPr>
          <p:cNvPr id="3" name="Content Placeholder 2"/>
          <p:cNvSpPr>
            <a:spLocks noGrp="1"/>
          </p:cNvSpPr>
          <p:nvPr>
            <p:ph idx="1"/>
          </p:nvPr>
        </p:nvSpPr>
        <p:spPr/>
        <p:txBody>
          <a:bodyPr/>
          <a:lstStyle/>
          <a:p>
            <a:r>
              <a:rPr lang="en-US" sz="2400" dirty="0">
                <a:solidFill>
                  <a:srgbClr val="FF0000"/>
                </a:solidFill>
              </a:rPr>
              <a:t>Reflective action </a:t>
            </a:r>
            <a:r>
              <a:rPr lang="en-US" sz="2400" dirty="0"/>
              <a:t>toward emancipation is in keeping with the thought of Dewey (1997), Freire (1971) and Schon (1983); </a:t>
            </a:r>
            <a:r>
              <a:rPr lang="en-US" sz="2400" dirty="0" err="1"/>
              <a:t>Zeichner</a:t>
            </a:r>
            <a:r>
              <a:rPr lang="en-US" sz="2400" dirty="0"/>
              <a:t> and Liston (1987).</a:t>
            </a:r>
          </a:p>
          <a:p>
            <a:r>
              <a:rPr lang="en-US" sz="2400" dirty="0">
                <a:solidFill>
                  <a:srgbClr val="FF0000"/>
                </a:solidFill>
              </a:rPr>
              <a:t>Resist dominant discourse </a:t>
            </a:r>
            <a:r>
              <a:rPr lang="en-US" sz="2400" dirty="0" smtClean="0">
                <a:solidFill>
                  <a:srgbClr val="FF0000"/>
                </a:solidFill>
              </a:rPr>
              <a:t>where this is denigrating </a:t>
            </a:r>
            <a:r>
              <a:rPr lang="en-US" sz="2400" dirty="0" smtClean="0"/>
              <a:t>toward categories of learners </a:t>
            </a:r>
            <a:r>
              <a:rPr lang="en-US" sz="2400" dirty="0"/>
              <a:t>re class, ethnicity, gender, ability: “equity” is a critical goal for justice in educational practice (</a:t>
            </a:r>
            <a:r>
              <a:rPr lang="en-US" sz="2400" dirty="0" err="1"/>
              <a:t>Haq</a:t>
            </a:r>
            <a:r>
              <a:rPr lang="en-US" sz="2400" dirty="0"/>
              <a:t>, 1995, p. 17).</a:t>
            </a:r>
          </a:p>
          <a:p>
            <a:endParaRPr lang="en-GB" dirty="0"/>
          </a:p>
        </p:txBody>
      </p:sp>
    </p:spTree>
    <p:extLst>
      <p:ext uri="{BB962C8B-B14F-4D97-AF65-F5344CB8AC3E}">
        <p14:creationId xmlns:p14="http://schemas.microsoft.com/office/powerpoint/2010/main" val="124327550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Emancipatory teaching : some features</a:t>
            </a:r>
            <a:endParaRPr lang="en-GB" dirty="0"/>
          </a:p>
        </p:txBody>
      </p:sp>
      <p:sp>
        <p:nvSpPr>
          <p:cNvPr id="3" name="Content Placeholder 2"/>
          <p:cNvSpPr>
            <a:spLocks noGrp="1"/>
          </p:cNvSpPr>
          <p:nvPr>
            <p:ph idx="1"/>
          </p:nvPr>
        </p:nvSpPr>
        <p:spPr/>
        <p:txBody>
          <a:bodyPr>
            <a:normAutofit/>
          </a:bodyPr>
          <a:lstStyle/>
          <a:p>
            <a:r>
              <a:rPr lang="en-US" sz="2400" dirty="0"/>
              <a:t>In an </a:t>
            </a:r>
            <a:r>
              <a:rPr lang="en-US" sz="2400" dirty="0">
                <a:solidFill>
                  <a:srgbClr val="FF0000"/>
                </a:solidFill>
              </a:rPr>
              <a:t>“emancipatory pedagogy”, </a:t>
            </a:r>
            <a:r>
              <a:rPr lang="en-US" sz="2400" dirty="0"/>
              <a:t>“</a:t>
            </a:r>
            <a:r>
              <a:rPr lang="en-US" sz="2400" dirty="0">
                <a:solidFill>
                  <a:srgbClr val="FF0000"/>
                </a:solidFill>
              </a:rPr>
              <a:t>critical </a:t>
            </a:r>
            <a:r>
              <a:rPr lang="en-US" sz="2400" dirty="0" err="1">
                <a:solidFill>
                  <a:srgbClr val="FF0000"/>
                </a:solidFill>
              </a:rPr>
              <a:t>conscientization</a:t>
            </a:r>
            <a:r>
              <a:rPr lang="en-US" sz="2400" dirty="0"/>
              <a:t>", the establishment of a </a:t>
            </a:r>
            <a:r>
              <a:rPr lang="en-US" sz="2400" dirty="0">
                <a:solidFill>
                  <a:srgbClr val="FF0000"/>
                </a:solidFill>
              </a:rPr>
              <a:t>problem-posing</a:t>
            </a:r>
            <a:r>
              <a:rPr lang="en-US" sz="2400" dirty="0"/>
              <a:t> education system” (Nouri &amp; </a:t>
            </a:r>
            <a:r>
              <a:rPr lang="en-US" sz="2400" dirty="0" err="1"/>
              <a:t>Sajjadi</a:t>
            </a:r>
            <a:r>
              <a:rPr lang="en-US" sz="2400" dirty="0"/>
              <a:t>, 2014, p. 78-79), privileging learners’ active </a:t>
            </a:r>
            <a:r>
              <a:rPr lang="en-US" sz="2400" dirty="0">
                <a:solidFill>
                  <a:srgbClr val="FF0000"/>
                </a:solidFill>
              </a:rPr>
              <a:t>involvement</a:t>
            </a:r>
            <a:r>
              <a:rPr lang="en-US" sz="2400" dirty="0"/>
              <a:t> in </a:t>
            </a:r>
            <a:r>
              <a:rPr lang="en-US" sz="2400" dirty="0">
                <a:solidFill>
                  <a:srgbClr val="FF0000"/>
                </a:solidFill>
              </a:rPr>
              <a:t>knowledge creation </a:t>
            </a:r>
            <a:r>
              <a:rPr lang="en-US" sz="2400" dirty="0"/>
              <a:t>and </a:t>
            </a:r>
            <a:r>
              <a:rPr lang="en-US" sz="2400" dirty="0">
                <a:solidFill>
                  <a:srgbClr val="FF0000"/>
                </a:solidFill>
              </a:rPr>
              <a:t>targeting feelings and emotions </a:t>
            </a:r>
            <a:r>
              <a:rPr lang="en-US" sz="2400" dirty="0"/>
              <a:t>(Lei, 2007) are key. In sum, the main aim of emancipatory pedagogy is </a:t>
            </a:r>
            <a:r>
              <a:rPr lang="en-US" sz="2400" dirty="0" err="1">
                <a:solidFill>
                  <a:srgbClr val="FF0000"/>
                </a:solidFill>
              </a:rPr>
              <a:t>humanisation</a:t>
            </a:r>
            <a:r>
              <a:rPr lang="en-US" sz="2400" dirty="0"/>
              <a:t> (Freire, 1971).</a:t>
            </a:r>
            <a:endParaRPr lang="en-GB" sz="2400" dirty="0"/>
          </a:p>
        </p:txBody>
      </p:sp>
    </p:spTree>
    <p:extLst>
      <p:ext uri="{BB962C8B-B14F-4D97-AF65-F5344CB8AC3E}">
        <p14:creationId xmlns:p14="http://schemas.microsoft.com/office/powerpoint/2010/main" val="141109476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outcomes of reflection on praxis</a:t>
            </a:r>
            <a:endParaRPr lang="en-GB" dirty="0"/>
          </a:p>
        </p:txBody>
      </p:sp>
      <p:sp>
        <p:nvSpPr>
          <p:cNvPr id="3" name="Content Placeholder 2"/>
          <p:cNvSpPr>
            <a:spLocks noGrp="1"/>
          </p:cNvSpPr>
          <p:nvPr>
            <p:ph idx="1"/>
          </p:nvPr>
        </p:nvSpPr>
        <p:spPr/>
        <p:txBody>
          <a:bodyPr/>
          <a:lstStyle/>
          <a:p>
            <a:r>
              <a:rPr lang="en-US" dirty="0">
                <a:solidFill>
                  <a:srgbClr val="002060"/>
                </a:solidFill>
              </a:rPr>
              <a:t>Self improvement - personal</a:t>
            </a:r>
          </a:p>
          <a:p>
            <a:r>
              <a:rPr lang="en-US" dirty="0">
                <a:solidFill>
                  <a:srgbClr val="002060"/>
                </a:solidFill>
              </a:rPr>
              <a:t>Student improvement- work</a:t>
            </a:r>
          </a:p>
          <a:p>
            <a:r>
              <a:rPr lang="en-US" dirty="0">
                <a:solidFill>
                  <a:srgbClr val="002060"/>
                </a:solidFill>
              </a:rPr>
              <a:t>School improvement- </a:t>
            </a:r>
            <a:r>
              <a:rPr lang="en-US" dirty="0" smtClean="0">
                <a:solidFill>
                  <a:srgbClr val="002060"/>
                </a:solidFill>
              </a:rPr>
              <a:t>environment</a:t>
            </a:r>
          </a:p>
          <a:p>
            <a:pPr marL="0" indent="0">
              <a:buNone/>
            </a:pPr>
            <a:endParaRPr lang="en-US" dirty="0" smtClean="0">
              <a:solidFill>
                <a:srgbClr val="002060"/>
              </a:solidFill>
              <a:hlinkClick r:id="rId2"/>
            </a:endParaRPr>
          </a:p>
          <a:p>
            <a:pPr marL="0" indent="0">
              <a:buNone/>
            </a:pPr>
            <a:r>
              <a:rPr lang="en-US" dirty="0" smtClean="0">
                <a:solidFill>
                  <a:srgbClr val="002060"/>
                </a:solidFill>
                <a:hlinkClick r:id="rId2"/>
              </a:rPr>
              <a:t>Does this relate to the four pillars?</a:t>
            </a:r>
            <a:endParaRPr lang="en-US" dirty="0">
              <a:solidFill>
                <a:srgbClr val="002060"/>
              </a:solidFill>
              <a:hlinkClick r:id="rId2"/>
            </a:endParaRPr>
          </a:p>
          <a:p>
            <a:r>
              <a:rPr lang="en-US" dirty="0" smtClean="0">
                <a:solidFill>
                  <a:srgbClr val="002060"/>
                </a:solidFill>
                <a:hlinkClick r:id="rId2"/>
              </a:rPr>
              <a:t>http</a:t>
            </a:r>
            <a:r>
              <a:rPr lang="en-US" dirty="0">
                <a:solidFill>
                  <a:srgbClr val="002060"/>
                </a:solidFill>
                <a:hlinkClick r:id="rId2"/>
              </a:rPr>
              <a:t>://www.slideshare.net/statisense/the-4-pillars-of-education</a:t>
            </a:r>
            <a:endParaRPr lang="en-US" dirty="0">
              <a:solidFill>
                <a:srgbClr val="002060"/>
              </a:solidFill>
            </a:endParaRPr>
          </a:p>
          <a:p>
            <a:r>
              <a:rPr lang="en-US" dirty="0" smtClean="0"/>
              <a:t>Is transformation here as well?</a:t>
            </a:r>
            <a:endParaRPr lang="en-GB" dirty="0"/>
          </a:p>
        </p:txBody>
      </p:sp>
    </p:spTree>
    <p:extLst>
      <p:ext uri="{BB962C8B-B14F-4D97-AF65-F5344CB8AC3E}">
        <p14:creationId xmlns:p14="http://schemas.microsoft.com/office/powerpoint/2010/main" val="3480429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Can thee be </a:t>
            </a:r>
            <a:r>
              <a:rPr lang="en-US" dirty="0"/>
              <a:t>e</a:t>
            </a:r>
            <a:r>
              <a:rPr lang="en-US" dirty="0" smtClean="0"/>
              <a:t>mancipatory activities?</a:t>
            </a:r>
            <a:endParaRPr lang="en-GB" dirty="0"/>
          </a:p>
        </p:txBody>
      </p:sp>
      <p:sp>
        <p:nvSpPr>
          <p:cNvPr id="3" name="Content Placeholder 2"/>
          <p:cNvSpPr>
            <a:spLocks noGrp="1"/>
          </p:cNvSpPr>
          <p:nvPr>
            <p:ph idx="1"/>
          </p:nvPr>
        </p:nvSpPr>
        <p:spPr/>
        <p:txBody>
          <a:bodyPr>
            <a:normAutofit/>
          </a:bodyPr>
          <a:lstStyle/>
          <a:p>
            <a:pPr>
              <a:buNone/>
            </a:pPr>
            <a:r>
              <a:rPr lang="en-US" dirty="0"/>
              <a:t>Reflection on praxis </a:t>
            </a:r>
          </a:p>
          <a:p>
            <a:pPr>
              <a:buNone/>
            </a:pPr>
            <a:r>
              <a:rPr lang="en-US" dirty="0"/>
              <a:t>         (critique/ praxis /emancipation) (Critchley, 2001)</a:t>
            </a:r>
          </a:p>
          <a:p>
            <a:pPr>
              <a:buNone/>
            </a:pPr>
            <a:r>
              <a:rPr lang="en-US" dirty="0"/>
              <a:t>         Research Project</a:t>
            </a:r>
          </a:p>
          <a:p>
            <a:pPr>
              <a:buNone/>
            </a:pPr>
            <a:r>
              <a:rPr lang="en-US" dirty="0"/>
              <a:t>         TP</a:t>
            </a:r>
          </a:p>
          <a:p>
            <a:pPr>
              <a:buNone/>
            </a:pPr>
            <a:r>
              <a:rPr lang="en-US" dirty="0"/>
              <a:t>         Portfolio</a:t>
            </a:r>
          </a:p>
          <a:p>
            <a:pPr>
              <a:buNone/>
            </a:pPr>
            <a:r>
              <a:rPr lang="en-US" dirty="0"/>
              <a:t>         Journal</a:t>
            </a:r>
          </a:p>
          <a:p>
            <a:pPr>
              <a:buNone/>
            </a:pPr>
            <a:r>
              <a:rPr lang="en-US" dirty="0"/>
              <a:t>	Staff </a:t>
            </a:r>
            <a:r>
              <a:rPr lang="en-US" dirty="0" smtClean="0"/>
              <a:t>meetings</a:t>
            </a:r>
          </a:p>
          <a:p>
            <a:pPr>
              <a:buNone/>
            </a:pPr>
            <a:r>
              <a:rPr lang="en-US" dirty="0" smtClean="0"/>
              <a:t>	Subject discipline</a:t>
            </a:r>
            <a:endParaRPr lang="en-US" dirty="0"/>
          </a:p>
          <a:p>
            <a:pPr>
              <a:buNone/>
            </a:pPr>
            <a:r>
              <a:rPr lang="en-US" dirty="0"/>
              <a:t>	</a:t>
            </a:r>
          </a:p>
          <a:p>
            <a:endParaRPr lang="en-GB" dirty="0"/>
          </a:p>
        </p:txBody>
      </p:sp>
    </p:spTree>
    <p:extLst>
      <p:ext uri="{BB962C8B-B14F-4D97-AF65-F5344CB8AC3E}">
        <p14:creationId xmlns:p14="http://schemas.microsoft.com/office/powerpoint/2010/main" val="361792456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pPr lvl="1">
              <a:buNone/>
            </a:pPr>
            <a:r>
              <a:rPr lang="en-US" sz="8800" dirty="0"/>
              <a:t>	</a:t>
            </a:r>
            <a:r>
              <a:rPr lang="en-US" sz="6600" dirty="0">
                <a:solidFill>
                  <a:srgbClr val="002060"/>
                </a:solidFill>
                <a:latin typeface="Times New Roman" pitchFamily="18" charset="0"/>
                <a:cs typeface="Times New Roman" pitchFamily="18" charset="0"/>
              </a:rPr>
              <a:t>CRITIQUE              PRAXIS            </a:t>
            </a:r>
            <a:r>
              <a:rPr lang="en-US" sz="6600" dirty="0" smtClean="0">
                <a:solidFill>
                  <a:srgbClr val="002060"/>
                </a:solidFill>
                <a:latin typeface="Times New Roman" pitchFamily="18" charset="0"/>
                <a:cs typeface="Times New Roman" pitchFamily="18" charset="0"/>
              </a:rPr>
              <a:t>EMANCIPATION</a:t>
            </a:r>
          </a:p>
          <a:p>
            <a:pPr lvl="1">
              <a:buNone/>
            </a:pPr>
            <a:r>
              <a:rPr lang="en-US" sz="4500" dirty="0" smtClean="0">
                <a:solidFill>
                  <a:srgbClr val="002060"/>
                </a:solidFill>
                <a:latin typeface="Times New Roman" pitchFamily="18" charset="0"/>
                <a:cs typeface="Times New Roman" pitchFamily="18" charset="0"/>
              </a:rPr>
              <a:t>Critchley ( 2001, p. 74)</a:t>
            </a:r>
            <a:endParaRPr lang="en-US" sz="4500" dirty="0">
              <a:solidFill>
                <a:srgbClr val="002060"/>
              </a:solidFill>
              <a:latin typeface="Times New Roman" pitchFamily="18" charset="0"/>
              <a:cs typeface="Times New Roman" pitchFamily="18" charset="0"/>
            </a:endParaRPr>
          </a:p>
          <a:p>
            <a:pPr lvl="1">
              <a:buNone/>
            </a:pPr>
            <a:r>
              <a:rPr lang="en-US" sz="6600" dirty="0">
                <a:solidFill>
                  <a:srgbClr val="002060"/>
                </a:solidFill>
                <a:latin typeface="Times New Roman" pitchFamily="18" charset="0"/>
                <a:cs typeface="Times New Roman" pitchFamily="18" charset="0"/>
              </a:rPr>
              <a:t> </a:t>
            </a:r>
            <a:endParaRPr lang="en-GB" dirty="0"/>
          </a:p>
        </p:txBody>
      </p:sp>
    </p:spTree>
    <p:extLst>
      <p:ext uri="{BB962C8B-B14F-4D97-AF65-F5344CB8AC3E}">
        <p14:creationId xmlns:p14="http://schemas.microsoft.com/office/powerpoint/2010/main" val="237740401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Learning</a:t>
            </a:r>
            <a:br>
              <a:rPr lang="en-US" b="1" dirty="0">
                <a:latin typeface="Times New Roman" pitchFamily="18" charset="0"/>
                <a:cs typeface="Times New Roman" pitchFamily="18" charset="0"/>
              </a:rPr>
            </a:br>
            <a:endParaRPr lang="en-GB" dirty="0"/>
          </a:p>
        </p:txBody>
      </p:sp>
      <p:sp>
        <p:nvSpPr>
          <p:cNvPr id="3" name="Content Placeholder 2"/>
          <p:cNvSpPr>
            <a:spLocks noGrp="1"/>
          </p:cNvSpPr>
          <p:nvPr>
            <p:ph idx="1"/>
          </p:nvPr>
        </p:nvSpPr>
        <p:spPr/>
        <p:txBody>
          <a:bodyPr/>
          <a:lstStyle/>
          <a:p>
            <a:pPr lvl="1">
              <a:buNone/>
            </a:pPr>
            <a:endParaRPr lang="en-US" sz="2200" b="1" dirty="0">
              <a:latin typeface="Times New Roman" pitchFamily="18" charset="0"/>
              <a:cs typeface="Times New Roman" pitchFamily="18" charset="0"/>
            </a:endParaRPr>
          </a:p>
          <a:p>
            <a:pPr lvl="1">
              <a:buNone/>
            </a:pP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In a learning centered environment, we </a:t>
            </a:r>
            <a:r>
              <a:rPr lang="en-US" sz="2200" dirty="0">
                <a:solidFill>
                  <a:srgbClr val="FF0000"/>
                </a:solidFill>
                <a:latin typeface="Times New Roman" pitchFamily="18" charset="0"/>
                <a:cs typeface="Times New Roman" pitchFamily="18" charset="0"/>
              </a:rPr>
              <a:t>extend</a:t>
            </a:r>
            <a:r>
              <a:rPr lang="en-US" sz="2200" dirty="0">
                <a:latin typeface="Times New Roman" pitchFamily="18" charset="0"/>
                <a:cs typeface="Times New Roman" pitchFamily="18" charset="0"/>
              </a:rPr>
              <a:t> students </a:t>
            </a:r>
            <a:r>
              <a:rPr lang="en-US" sz="2200" dirty="0" smtClean="0">
                <a:latin typeface="Times New Roman" pitchFamily="18" charset="0"/>
                <a:cs typeface="Times New Roman" pitchFamily="18" charset="0"/>
              </a:rPr>
              <a:t>beyond their </a:t>
            </a:r>
            <a:r>
              <a:rPr lang="en-US" sz="2200" dirty="0">
                <a:latin typeface="Times New Roman" pitchFamily="18" charset="0"/>
                <a:cs typeface="Times New Roman" pitchFamily="18" charset="0"/>
              </a:rPr>
              <a:t>talents, needs and interests - to surpass their expectation.</a:t>
            </a:r>
          </a:p>
          <a:p>
            <a:pPr lvl="1">
              <a:buNone/>
            </a:pPr>
            <a:r>
              <a:rPr lang="en-US" sz="2200" dirty="0">
                <a:latin typeface="Times New Roman" pitchFamily="18" charset="0"/>
                <a:cs typeface="Times New Roman" pitchFamily="18" charset="0"/>
              </a:rPr>
              <a:t>    Not a </a:t>
            </a:r>
            <a:r>
              <a:rPr lang="en-US" sz="2200" dirty="0" err="1">
                <a:latin typeface="Times New Roman" pitchFamily="18" charset="0"/>
                <a:cs typeface="Times New Roman" pitchFamily="18" charset="0"/>
              </a:rPr>
              <a:t>transmissive</a:t>
            </a:r>
            <a:r>
              <a:rPr lang="en-US" sz="2200" dirty="0">
                <a:latin typeface="Times New Roman" pitchFamily="18" charset="0"/>
                <a:cs typeface="Times New Roman" pitchFamily="18" charset="0"/>
              </a:rPr>
              <a:t> culture but transactional one, where we invite and </a:t>
            </a:r>
            <a:r>
              <a:rPr lang="en-US" sz="2200" dirty="0">
                <a:solidFill>
                  <a:srgbClr val="FF0000"/>
                </a:solidFill>
                <a:latin typeface="Times New Roman" pitchFamily="18" charset="0"/>
                <a:cs typeface="Times New Roman" pitchFamily="18" charset="0"/>
              </a:rPr>
              <a:t>unlock/ release possibilities</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 what’s your teaching </a:t>
            </a:r>
            <a:r>
              <a:rPr lang="en-US" sz="2200" b="1" i="1" dirty="0">
                <a:solidFill>
                  <a:srgbClr val="FF0000"/>
                </a:solidFill>
                <a:latin typeface="Times New Roman" pitchFamily="18" charset="0"/>
                <a:cs typeface="Times New Roman" pitchFamily="18" charset="0"/>
              </a:rPr>
              <a:t>metaphor?</a:t>
            </a:r>
            <a:r>
              <a:rPr lang="en-US" sz="2200" dirty="0">
                <a:latin typeface="Times New Roman" pitchFamily="18" charset="0"/>
                <a:cs typeface="Times New Roman" pitchFamily="18" charset="0"/>
              </a:rPr>
              <a:t>)</a:t>
            </a:r>
          </a:p>
          <a:p>
            <a:endParaRPr lang="en-GB" dirty="0"/>
          </a:p>
        </p:txBody>
      </p:sp>
    </p:spTree>
    <p:extLst>
      <p:ext uri="{BB962C8B-B14F-4D97-AF65-F5344CB8AC3E}">
        <p14:creationId xmlns:p14="http://schemas.microsoft.com/office/powerpoint/2010/main" val="253393685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Text Box 4"/>
          <p:cNvGrpSpPr>
            <a:grpSpLocks/>
          </p:cNvGrpSpPr>
          <p:nvPr/>
        </p:nvGrpSpPr>
        <p:grpSpPr bwMode="auto">
          <a:xfrm>
            <a:off x="212725" y="231775"/>
            <a:ext cx="8718550" cy="5741988"/>
            <a:chOff x="134" y="146"/>
            <a:chExt cx="5492" cy="3617"/>
          </a:xfrm>
        </p:grpSpPr>
        <p:pic>
          <p:nvPicPr>
            <p:cNvPr id="11268" name="Text Box 4"/>
            <p:cNvPicPr>
              <a:picLocks noChangeArrowheads="1"/>
            </p:cNvPicPr>
            <p:nvPr/>
          </p:nvPicPr>
          <p:blipFill>
            <a:blip r:embed="rId2" cstate="print"/>
            <a:srcRect/>
            <a:stretch>
              <a:fillRect/>
            </a:stretch>
          </p:blipFill>
          <p:spPr bwMode="auto">
            <a:xfrm>
              <a:off x="134" y="146"/>
              <a:ext cx="5492" cy="3617"/>
            </a:xfrm>
            <a:prstGeom prst="rect">
              <a:avLst/>
            </a:prstGeom>
            <a:noFill/>
            <a:ln w="9525">
              <a:noFill/>
              <a:miter lim="800000"/>
              <a:headEnd/>
              <a:tailEnd/>
            </a:ln>
          </p:spPr>
        </p:pic>
        <p:sp>
          <p:nvSpPr>
            <p:cNvPr id="11269" name="Text Box 3"/>
            <p:cNvSpPr txBox="1">
              <a:spLocks noChangeArrowheads="1"/>
            </p:cNvSpPr>
            <p:nvPr/>
          </p:nvSpPr>
          <p:spPr bwMode="auto">
            <a:xfrm>
              <a:off x="363" y="363"/>
              <a:ext cx="5034" cy="3155"/>
            </a:xfrm>
            <a:prstGeom prst="rect">
              <a:avLst/>
            </a:prstGeom>
            <a:noFill/>
            <a:ln w="9525">
              <a:noFill/>
              <a:miter lim="800000"/>
              <a:headEnd/>
              <a:tailEnd/>
            </a:ln>
          </p:spPr>
          <p:txBody>
            <a:bodyPr lIns="182880" tIns="228600" rIns="182880" bIns="228600">
              <a:spAutoFit/>
            </a:bodyPr>
            <a:lstStyle/>
            <a:p>
              <a:pPr algn="ctr">
                <a:spcBef>
                  <a:spcPct val="50000"/>
                </a:spcBef>
              </a:pPr>
              <a:r>
                <a:rPr lang="en-US" sz="5400" b="1" i="1">
                  <a:solidFill>
                    <a:srgbClr val="6A5020"/>
                  </a:solidFill>
                  <a:latin typeface="Papyrus" pitchFamily="66" charset="0"/>
                </a:rPr>
                <a:t>“We are what we repeatedly do. Excellence, then, </a:t>
              </a:r>
              <a:br>
                <a:rPr lang="en-US" sz="5400" b="1" i="1">
                  <a:solidFill>
                    <a:srgbClr val="6A5020"/>
                  </a:solidFill>
                  <a:latin typeface="Papyrus" pitchFamily="66" charset="0"/>
                </a:rPr>
              </a:br>
              <a:r>
                <a:rPr lang="en-US" sz="5400" b="1" i="1">
                  <a:solidFill>
                    <a:srgbClr val="6A5020"/>
                  </a:solidFill>
                  <a:latin typeface="Papyrus" pitchFamily="66" charset="0"/>
                </a:rPr>
                <a:t>is not an act, but a habit.”</a:t>
              </a:r>
            </a:p>
            <a:p>
              <a:pPr>
                <a:spcBef>
                  <a:spcPct val="50000"/>
                </a:spcBef>
              </a:pPr>
              <a:endParaRPr lang="en-US" sz="2000" b="1">
                <a:solidFill>
                  <a:srgbClr val="6A5020"/>
                </a:solidFill>
                <a:latin typeface="Papyrus" pitchFamily="66" charset="0"/>
              </a:endParaRPr>
            </a:p>
            <a:p>
              <a:pPr>
                <a:spcBef>
                  <a:spcPct val="50000"/>
                </a:spcBef>
              </a:pPr>
              <a:r>
                <a:rPr lang="en-US" sz="2000" b="1">
                  <a:solidFill>
                    <a:srgbClr val="6A5020"/>
                  </a:solidFill>
                  <a:latin typeface="Papyrus" pitchFamily="66" charset="0"/>
                </a:rPr>
                <a:t>                                     Aristotle</a:t>
              </a:r>
              <a:br>
                <a:rPr lang="en-US" sz="2000" b="1">
                  <a:solidFill>
                    <a:srgbClr val="6A5020"/>
                  </a:solidFill>
                  <a:latin typeface="Papyrus" pitchFamily="66" charset="0"/>
                </a:rPr>
              </a:br>
              <a:endParaRPr lang="en-US" sz="2000" b="1" i="1">
                <a:solidFill>
                  <a:srgbClr val="6A5020"/>
                </a:solidFill>
                <a:latin typeface="Papyrus" pitchFamily="66" charset="0"/>
              </a:endParaRPr>
            </a:p>
          </p:txBody>
        </p:sp>
      </p:grpSp>
      <p:pic>
        <p:nvPicPr>
          <p:cNvPr id="11267" name="Picture 15" descr="aristotle_altemps"/>
          <p:cNvPicPr>
            <a:picLocks noChangeAspect="1" noChangeArrowheads="1"/>
          </p:cNvPicPr>
          <p:nvPr/>
        </p:nvPicPr>
        <p:blipFill>
          <a:blip r:embed="rId3" cstate="print"/>
          <a:srcRect/>
          <a:stretch>
            <a:fillRect/>
          </a:stretch>
        </p:blipFill>
        <p:spPr bwMode="auto">
          <a:xfrm>
            <a:off x="5364163" y="3975100"/>
            <a:ext cx="2359025" cy="2773363"/>
          </a:xfrm>
          <a:prstGeom prst="rect">
            <a:avLst/>
          </a:prstGeom>
          <a:noFill/>
          <a:ln w="9525">
            <a:noFill/>
            <a:miter lim="800000"/>
            <a:headEnd/>
            <a:tailEnd/>
          </a:ln>
        </p:spPr>
      </p:pic>
    </p:spTree>
    <p:extLst>
      <p:ext uri="{BB962C8B-B14F-4D97-AF65-F5344CB8AC3E}">
        <p14:creationId xmlns:p14="http://schemas.microsoft.com/office/powerpoint/2010/main" val="423797296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Returning to School all fired up – attention to structural factors</a:t>
            </a:r>
            <a:endParaRPr lang="en-GB" dirty="0"/>
          </a:p>
        </p:txBody>
      </p:sp>
      <p:sp>
        <p:nvSpPr>
          <p:cNvPr id="3" name="Content Placeholder 2"/>
          <p:cNvSpPr>
            <a:spLocks noGrp="1"/>
          </p:cNvSpPr>
          <p:nvPr>
            <p:ph idx="1"/>
          </p:nvPr>
        </p:nvSpPr>
        <p:spPr/>
        <p:txBody>
          <a:bodyPr>
            <a:normAutofit lnSpcReduction="10000"/>
          </a:bodyPr>
          <a:lstStyle/>
          <a:p>
            <a:r>
              <a:rPr lang="en-GB" sz="3200" dirty="0"/>
              <a:t>Sustaining emancipatory self-understandings </a:t>
            </a:r>
            <a:r>
              <a:rPr lang="en-GB" sz="3200" dirty="0" smtClean="0"/>
              <a:t>and practices to guard against the pressures of unenlightened understandings &amp; practices: Need for structuring of best practice into school system to minimize backtracking.</a:t>
            </a:r>
            <a:endParaRPr lang="en-GB" sz="3200" dirty="0"/>
          </a:p>
        </p:txBody>
      </p:sp>
    </p:spTree>
    <p:extLst>
      <p:ext uri="{BB962C8B-B14F-4D97-AF65-F5344CB8AC3E}">
        <p14:creationId xmlns:p14="http://schemas.microsoft.com/office/powerpoint/2010/main" val="324625877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75" y="609600"/>
            <a:ext cx="6347713" cy="1320800"/>
          </a:xfrm>
        </p:spPr>
        <p:txBody>
          <a:bodyPr/>
          <a:lstStyle/>
          <a:p>
            <a:r>
              <a:rPr lang="en-US" dirty="0" smtClean="0"/>
              <a:t>     Key Concepts Phil/Language 2</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US" sz="2800" dirty="0" smtClean="0"/>
          </a:p>
          <a:p>
            <a:r>
              <a:rPr lang="en-US" sz="2800" dirty="0" smtClean="0"/>
              <a:t>Students learning/ facilitating student becoming/ development</a:t>
            </a:r>
          </a:p>
          <a:p>
            <a:r>
              <a:rPr lang="en-US" sz="2800" dirty="0" smtClean="0"/>
              <a:t>Critical reflection/ teacher agency</a:t>
            </a:r>
            <a:endParaRPr lang="en-US" sz="2800" dirty="0"/>
          </a:p>
          <a:p>
            <a:r>
              <a:rPr lang="en-US" sz="2800" dirty="0"/>
              <a:t>Empowerment /emancipatory </a:t>
            </a:r>
            <a:r>
              <a:rPr lang="en-US" sz="2800" dirty="0" smtClean="0"/>
              <a:t>learning</a:t>
            </a:r>
          </a:p>
          <a:p>
            <a:r>
              <a:rPr lang="en-US" sz="2800" dirty="0" smtClean="0"/>
              <a:t>Discourse and its power </a:t>
            </a:r>
          </a:p>
          <a:p>
            <a:r>
              <a:rPr lang="en-US" sz="2800" dirty="0" smtClean="0"/>
              <a:t>Perlocutionary &amp; elocutionary</a:t>
            </a:r>
            <a:endParaRPr lang="en-US" sz="2800" dirty="0"/>
          </a:p>
          <a:p>
            <a:endParaRPr lang="en-US" sz="2800" dirty="0" smtClean="0"/>
          </a:p>
          <a:p>
            <a:pPr marL="0" indent="0">
              <a:buNone/>
            </a:pPr>
            <a:endParaRPr lang="en-GB" dirty="0"/>
          </a:p>
        </p:txBody>
      </p:sp>
    </p:spTree>
    <p:extLst>
      <p:ext uri="{BB962C8B-B14F-4D97-AF65-F5344CB8AC3E}">
        <p14:creationId xmlns:p14="http://schemas.microsoft.com/office/powerpoint/2010/main" val="307876792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of Student Biographies</a:t>
            </a:r>
            <a:endParaRPr lang="en-GB" dirty="0"/>
          </a:p>
        </p:txBody>
      </p:sp>
      <p:sp>
        <p:nvSpPr>
          <p:cNvPr id="3" name="Content Placeholder 2"/>
          <p:cNvSpPr>
            <a:spLocks noGrp="1"/>
          </p:cNvSpPr>
          <p:nvPr>
            <p:ph idx="1"/>
          </p:nvPr>
        </p:nvSpPr>
        <p:spPr/>
        <p:txBody>
          <a:bodyPr/>
          <a:lstStyle/>
          <a:p>
            <a:r>
              <a:rPr lang="en-US" dirty="0" smtClean="0"/>
              <a:t>Volunteers read speeches </a:t>
            </a:r>
          </a:p>
          <a:p>
            <a:r>
              <a:rPr lang="en-US" dirty="0" err="1" smtClean="0"/>
              <a:t>Padlet</a:t>
            </a:r>
            <a:r>
              <a:rPr lang="en-US" dirty="0" smtClean="0"/>
              <a:t> discussion by audience who now role play/ take position of students in classroom</a:t>
            </a:r>
          </a:p>
          <a:p>
            <a:r>
              <a:rPr lang="en-US" dirty="0" smtClean="0"/>
              <a:t>Meaning making of audience response ( linguistic theory)</a:t>
            </a:r>
            <a:endParaRPr lang="en-GB" dirty="0"/>
          </a:p>
        </p:txBody>
      </p:sp>
    </p:spTree>
    <p:extLst>
      <p:ext uri="{BB962C8B-B14F-4D97-AF65-F5344CB8AC3E}">
        <p14:creationId xmlns:p14="http://schemas.microsoft.com/office/powerpoint/2010/main" val="298589365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clip/ &amp; Motivational clip Nick</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hlinkClick r:id="rId2"/>
            </a:endParaRPr>
          </a:p>
          <a:p>
            <a:endParaRPr lang="en-GB" dirty="0">
              <a:hlinkClick r:id="rId2"/>
            </a:endParaRPr>
          </a:p>
          <a:p>
            <a:r>
              <a:rPr lang="en-GB" dirty="0" smtClean="0"/>
              <a:t>Motivational video</a:t>
            </a:r>
          </a:p>
          <a:p>
            <a:r>
              <a:rPr lang="en-GB" dirty="0">
                <a:hlinkClick r:id="rId3"/>
              </a:rPr>
              <a:t>https://</a:t>
            </a:r>
            <a:r>
              <a:rPr lang="en-GB" dirty="0" smtClean="0">
                <a:hlinkClick r:id="rId3"/>
              </a:rPr>
              <a:t>www.youtube.com/watch?v=zkM5ZWBgIbo</a:t>
            </a:r>
            <a:endParaRPr lang="en-GB" dirty="0" smtClean="0"/>
          </a:p>
          <a:p>
            <a:endParaRPr lang="en-US" dirty="0"/>
          </a:p>
          <a:p>
            <a:r>
              <a:rPr lang="en-US" dirty="0" smtClean="0"/>
              <a:t>Deficit view: He has no limbs he will amount to nothing</a:t>
            </a:r>
          </a:p>
          <a:p>
            <a:r>
              <a:rPr lang="en-US" dirty="0" smtClean="0"/>
              <a:t>Asset view: Lets build on the positives/ his strengths/ envisage possibilities</a:t>
            </a:r>
          </a:p>
          <a:p>
            <a:r>
              <a:rPr lang="en-US" dirty="0" smtClean="0"/>
              <a:t>What is your approach as teacher to students with challenges?</a:t>
            </a:r>
            <a:endParaRPr lang="en-GB" dirty="0" smtClean="0"/>
          </a:p>
          <a:p>
            <a:r>
              <a:rPr lang="en-US" dirty="0" smtClean="0"/>
              <a:t>Discussion (ethic Nell </a:t>
            </a:r>
            <a:r>
              <a:rPr lang="en-US" dirty="0" err="1" smtClean="0"/>
              <a:t>Noddings</a:t>
            </a:r>
            <a:r>
              <a:rPr lang="en-US" dirty="0" smtClean="0"/>
              <a:t>)</a:t>
            </a:r>
            <a:endParaRPr lang="en-GB" dirty="0"/>
          </a:p>
          <a:p>
            <a:pPr marL="0" indent="0">
              <a:buNone/>
            </a:pPr>
            <a:endParaRPr lang="en-GB" dirty="0"/>
          </a:p>
        </p:txBody>
      </p:sp>
    </p:spTree>
    <p:extLst>
      <p:ext uri="{BB962C8B-B14F-4D97-AF65-F5344CB8AC3E}">
        <p14:creationId xmlns:p14="http://schemas.microsoft.com/office/powerpoint/2010/main" val="728776826"/>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r>
              <a:rPr lang="en-US" smtClean="0"/>
              <a:t>Some useful references</a:t>
            </a:r>
            <a:endParaRPr lang="en-GB" dirty="0"/>
          </a:p>
        </p:txBody>
      </p:sp>
      <p:sp>
        <p:nvSpPr>
          <p:cNvPr id="2" name="Content Placeholder 1"/>
          <p:cNvSpPr>
            <a:spLocks noGrp="1"/>
          </p:cNvSpPr>
          <p:nvPr>
            <p:ph idx="1"/>
          </p:nvPr>
        </p:nvSpPr>
        <p:spPr/>
        <p:txBody>
          <a:bodyPr>
            <a:normAutofit fontScale="85000" lnSpcReduction="10000"/>
          </a:bodyPr>
          <a:lstStyle/>
          <a:p>
            <a:r>
              <a:rPr lang="en-US" b="1" dirty="0" smtClean="0"/>
              <a:t>Critchley, S. (2001).</a:t>
            </a:r>
            <a:r>
              <a:rPr lang="en-US" b="1" i="1" dirty="0" smtClean="0"/>
              <a:t>Continental philosophy: A Very Short </a:t>
            </a:r>
            <a:r>
              <a:rPr lang="en-US" b="1" i="1" dirty="0" err="1" smtClean="0"/>
              <a:t>Inroduction</a:t>
            </a:r>
            <a:r>
              <a:rPr lang="en-US" b="1" dirty="0" smtClean="0"/>
              <a:t>. Oxford, UK: Oxford.</a:t>
            </a:r>
          </a:p>
          <a:p>
            <a:r>
              <a:rPr lang="en-US" b="1" dirty="0" smtClean="0"/>
              <a:t>Freire, </a:t>
            </a:r>
            <a:r>
              <a:rPr lang="en-US" b="1" dirty="0"/>
              <a:t>P. (1971). </a:t>
            </a:r>
            <a:r>
              <a:rPr lang="en-US" b="1" i="1" dirty="0"/>
              <a:t>Pedagogy of the Oppressed</a:t>
            </a:r>
            <a:r>
              <a:rPr lang="en-US" b="1" dirty="0"/>
              <a:t>. New York, NY: Seabury.</a:t>
            </a:r>
            <a:endParaRPr lang="en-US" b="1" dirty="0" smtClean="0"/>
          </a:p>
          <a:p>
            <a:r>
              <a:rPr lang="en-US" b="1" dirty="0" err="1" smtClean="0"/>
              <a:t>Gabler</a:t>
            </a:r>
            <a:r>
              <a:rPr lang="en-US" b="1" dirty="0" smtClean="0"/>
              <a:t>, C &amp; Schroeder, M. ( 2003). </a:t>
            </a:r>
            <a:r>
              <a:rPr lang="en-US" b="1" i="1" dirty="0" smtClean="0"/>
              <a:t>Constructivist methods for the Secondary Classroom</a:t>
            </a:r>
            <a:r>
              <a:rPr lang="en-US" b="1" dirty="0" smtClean="0"/>
              <a:t>. New York, NY: Pearson.</a:t>
            </a:r>
          </a:p>
          <a:p>
            <a:r>
              <a:rPr lang="en-US" b="1" dirty="0"/>
              <a:t>Hamm, C., (1989). </a:t>
            </a:r>
            <a:r>
              <a:rPr lang="en-US" b="1" i="1" dirty="0"/>
              <a:t>Philosophical issues in Education</a:t>
            </a:r>
            <a:r>
              <a:rPr lang="en-US" b="1" dirty="0"/>
              <a:t>. London, UK: Routledge / </a:t>
            </a:r>
            <a:r>
              <a:rPr lang="en-US" b="1" dirty="0" err="1"/>
              <a:t>Falmer</a:t>
            </a:r>
            <a:r>
              <a:rPr lang="en-US" b="1" dirty="0" smtClean="0"/>
              <a:t>.</a:t>
            </a:r>
          </a:p>
          <a:p>
            <a:r>
              <a:rPr lang="en-AU" dirty="0"/>
              <a:t>Hesse and Manson (2005), </a:t>
            </a:r>
            <a:endParaRPr lang="en-AU" dirty="0" smtClean="0"/>
          </a:p>
          <a:p>
            <a:r>
              <a:rPr lang="en-US" b="1" dirty="0" err="1" smtClean="0"/>
              <a:t>Fullam</a:t>
            </a:r>
            <a:r>
              <a:rPr lang="en-US" b="1" dirty="0" smtClean="0"/>
              <a:t>, </a:t>
            </a:r>
            <a:r>
              <a:rPr lang="en-US" b="1" dirty="0"/>
              <a:t>M., &amp; </a:t>
            </a:r>
            <a:r>
              <a:rPr lang="en-US" b="1" dirty="0" err="1" smtClean="0"/>
              <a:t>Langworthy</a:t>
            </a:r>
            <a:r>
              <a:rPr lang="en-US" b="1" dirty="0" smtClean="0"/>
              <a:t>, </a:t>
            </a:r>
            <a:r>
              <a:rPr lang="en-US" b="1" dirty="0"/>
              <a:t>M. (2014). </a:t>
            </a:r>
            <a:r>
              <a:rPr lang="en-US" b="1" i="1" dirty="0"/>
              <a:t>A Rich Seam: How New Pedagogies Find Deep Learning</a:t>
            </a:r>
            <a:r>
              <a:rPr lang="en-US" b="1" dirty="0"/>
              <a:t>. London, UK: Pearson.</a:t>
            </a:r>
            <a:endParaRPr lang="en-US" b="1" dirty="0" smtClean="0"/>
          </a:p>
          <a:p>
            <a:r>
              <a:rPr lang="en-US" b="1" dirty="0" smtClean="0"/>
              <a:t>Nouri, </a:t>
            </a:r>
            <a:r>
              <a:rPr lang="en-US" b="1" dirty="0"/>
              <a:t>A., &amp; </a:t>
            </a:r>
            <a:r>
              <a:rPr lang="en-US" b="1" dirty="0" err="1" smtClean="0"/>
              <a:t>Sajjadi</a:t>
            </a:r>
            <a:r>
              <a:rPr lang="en-US" b="1" dirty="0" smtClean="0"/>
              <a:t>, </a:t>
            </a:r>
            <a:r>
              <a:rPr lang="en-US" b="1" dirty="0"/>
              <a:t>S. M. (2014). Emancipatory pedagogy in practice: aims, principles and curriculum orientation. </a:t>
            </a:r>
            <a:r>
              <a:rPr lang="en-US" b="1" i="1" dirty="0"/>
              <a:t>International journal of critical pedagogy</a:t>
            </a:r>
            <a:r>
              <a:rPr lang="en-US" b="1" dirty="0"/>
              <a:t>. 5(2). 76-87</a:t>
            </a:r>
            <a:r>
              <a:rPr lang="en-US" b="1" dirty="0" smtClean="0"/>
              <a:t>.</a:t>
            </a:r>
          </a:p>
          <a:p>
            <a:endParaRPr lang="en-US" dirty="0" smtClean="0"/>
          </a:p>
          <a:p>
            <a:endParaRPr lang="en-GB" dirty="0"/>
          </a:p>
        </p:txBody>
      </p:sp>
    </p:spTree>
    <p:extLst>
      <p:ext uri="{BB962C8B-B14F-4D97-AF65-F5344CB8AC3E}">
        <p14:creationId xmlns:p14="http://schemas.microsoft.com/office/powerpoint/2010/main" val="39162148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References</a:t>
            </a:r>
            <a:endParaRPr lang="en-GB" dirty="0"/>
          </a:p>
        </p:txBody>
      </p:sp>
      <p:sp>
        <p:nvSpPr>
          <p:cNvPr id="3" name="Content Placeholder 2"/>
          <p:cNvSpPr>
            <a:spLocks noGrp="1"/>
          </p:cNvSpPr>
          <p:nvPr>
            <p:ph idx="1"/>
          </p:nvPr>
        </p:nvSpPr>
        <p:spPr/>
        <p:txBody>
          <a:bodyPr>
            <a:normAutofit fontScale="85000" lnSpcReduction="10000"/>
          </a:bodyPr>
          <a:lstStyle/>
          <a:p>
            <a:r>
              <a:rPr lang="en-US" b="1" dirty="0"/>
              <a:t>Schon, D. (1983). The Reflective Practitioner: How Professionals think in Action. Cambridge, MA: Basic Books.</a:t>
            </a:r>
          </a:p>
          <a:p>
            <a:r>
              <a:rPr lang="en-US" b="1" dirty="0"/>
              <a:t>Schulman, L. S. (1987). Knowledge and Teaching: Foundations of the new reform. </a:t>
            </a:r>
            <a:r>
              <a:rPr lang="en-US" b="1" i="1" dirty="0"/>
              <a:t>Harvard Educational Review</a:t>
            </a:r>
            <a:r>
              <a:rPr lang="en-US" b="1" dirty="0"/>
              <a:t>. 57(1), 1-21.</a:t>
            </a:r>
          </a:p>
          <a:p>
            <a:r>
              <a:rPr lang="en-US" dirty="0"/>
              <a:t>United Nations Educational, Scientific and Cultural Organization. (2009). </a:t>
            </a:r>
            <a:r>
              <a:rPr lang="en-US" i="1" dirty="0"/>
              <a:t>Policy Guidelines on Inclusion in Education. </a:t>
            </a:r>
            <a:r>
              <a:rPr lang="en-US" dirty="0"/>
              <a:t>Paris, France: UNESCO </a:t>
            </a:r>
            <a:endParaRPr lang="en-US" b="1" dirty="0"/>
          </a:p>
          <a:p>
            <a:r>
              <a:rPr lang="en-US" b="1" dirty="0" err="1"/>
              <a:t>Ungoed</a:t>
            </a:r>
            <a:r>
              <a:rPr lang="en-US" b="1" dirty="0"/>
              <a:t>-Thomas, J. (1997). </a:t>
            </a:r>
            <a:r>
              <a:rPr lang="en-US" b="1" i="1" dirty="0"/>
              <a:t>Vision of a school: The good school in the good society. </a:t>
            </a:r>
            <a:r>
              <a:rPr lang="en-US" b="1" dirty="0"/>
              <a:t>London, UK: </a:t>
            </a:r>
            <a:r>
              <a:rPr lang="en-US" b="1" dirty="0" err="1"/>
              <a:t>Cassell</a:t>
            </a:r>
            <a:r>
              <a:rPr lang="en-US" b="1" dirty="0"/>
              <a:t>.</a:t>
            </a:r>
          </a:p>
          <a:p>
            <a:r>
              <a:rPr lang="en-US" b="1" dirty="0"/>
              <a:t>Winch C. &amp; </a:t>
            </a:r>
            <a:r>
              <a:rPr lang="en-US" b="1" dirty="0" err="1"/>
              <a:t>Gingell</a:t>
            </a:r>
            <a:r>
              <a:rPr lang="en-US" b="1" dirty="0"/>
              <a:t> J.  (2004). </a:t>
            </a:r>
            <a:r>
              <a:rPr lang="en-US" b="1" i="1" dirty="0"/>
              <a:t>Philosophy &amp; Educational Policy- A Critical Introduction</a:t>
            </a:r>
            <a:r>
              <a:rPr lang="en-US" b="1" dirty="0"/>
              <a:t>. London, UK: Routledge-</a:t>
            </a:r>
            <a:r>
              <a:rPr lang="en-US" b="1" dirty="0" err="1"/>
              <a:t>Falmer</a:t>
            </a:r>
            <a:r>
              <a:rPr lang="en-US" b="1" dirty="0"/>
              <a:t>. </a:t>
            </a:r>
          </a:p>
          <a:p>
            <a:r>
              <a:rPr lang="en-US" b="1" dirty="0" err="1"/>
              <a:t>Zeichner</a:t>
            </a:r>
            <a:r>
              <a:rPr lang="en-US" b="1" dirty="0"/>
              <a:t>, K.M., &amp; Liston, D.P. (1987). Teaching student teachers to reflect. </a:t>
            </a:r>
            <a:r>
              <a:rPr lang="en-US" b="1" i="1" dirty="0"/>
              <a:t>Harvard Educational Review</a:t>
            </a:r>
            <a:r>
              <a:rPr lang="en-US" b="1" dirty="0"/>
              <a:t>, 56(1), 23-48.</a:t>
            </a:r>
          </a:p>
          <a:p>
            <a:endParaRPr lang="en-US" b="1" dirty="0"/>
          </a:p>
          <a:p>
            <a:endParaRPr lang="en-GB" dirty="0"/>
          </a:p>
        </p:txBody>
      </p:sp>
    </p:spTree>
    <p:extLst>
      <p:ext uri="{BB962C8B-B14F-4D97-AF65-F5344CB8AC3E}">
        <p14:creationId xmlns:p14="http://schemas.microsoft.com/office/powerpoint/2010/main" val="346144044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4216"/>
            <a:ext cx="6347713" cy="1524000"/>
          </a:xfrm>
        </p:spPr>
        <p:txBody>
          <a:bodyPr>
            <a:normAutofit fontScale="90000"/>
          </a:bodyPr>
          <a:lstStyle/>
          <a:p>
            <a:r>
              <a:rPr lang="en-US" sz="2800" dirty="0" smtClean="0"/>
              <a:t>UNESCO FOUR PILLARS OF LEARNING</a:t>
            </a:r>
            <a:br>
              <a:rPr lang="en-US" sz="2800" dirty="0" smtClean="0"/>
            </a:br>
            <a:r>
              <a:rPr lang="en-US" sz="2800" dirty="0"/>
              <a:t/>
            </a:r>
            <a:br>
              <a:rPr lang="en-US" sz="2800" dirty="0"/>
            </a:br>
            <a:r>
              <a:rPr lang="en-US" sz="2800" dirty="0"/>
              <a:t>For further exploration</a:t>
            </a:r>
            <a:r>
              <a:rPr lang="en-US" sz="2800" dirty="0" smtClean="0"/>
              <a:t/>
            </a:r>
            <a:br>
              <a:rPr lang="en-US" sz="2800" dirty="0" smtClean="0"/>
            </a:br>
            <a:endParaRPr lang="en-GB" sz="2800" dirty="0"/>
          </a:p>
        </p:txBody>
      </p:sp>
      <p:sp>
        <p:nvSpPr>
          <p:cNvPr id="3" name="Content Placeholder 2"/>
          <p:cNvSpPr>
            <a:spLocks noGrp="1"/>
          </p:cNvSpPr>
          <p:nvPr>
            <p:ph idx="1"/>
          </p:nvPr>
        </p:nvSpPr>
        <p:spPr/>
        <p:txBody>
          <a:bodyPr/>
          <a:lstStyle/>
          <a:p>
            <a:r>
              <a:rPr lang="en-US" dirty="0">
                <a:solidFill>
                  <a:srgbClr val="002060"/>
                </a:solidFill>
                <a:hlinkClick r:id="rId2"/>
              </a:rPr>
              <a:t>http://</a:t>
            </a:r>
            <a:r>
              <a:rPr lang="en-US" dirty="0" smtClean="0">
                <a:solidFill>
                  <a:srgbClr val="002060"/>
                </a:solidFill>
                <a:hlinkClick r:id="rId2"/>
              </a:rPr>
              <a:t>www.slideshare.net/statisense/the-4-pillars-of-education</a:t>
            </a:r>
            <a:endParaRPr lang="en-US" dirty="0" smtClean="0">
              <a:solidFill>
                <a:srgbClr val="002060"/>
              </a:solidFill>
            </a:endParaRPr>
          </a:p>
          <a:p>
            <a:pPr marL="0" indent="0">
              <a:buNone/>
            </a:pPr>
            <a:endParaRPr lang="en-US" dirty="0" smtClean="0">
              <a:solidFill>
                <a:srgbClr val="002060"/>
              </a:solidFill>
            </a:endParaRPr>
          </a:p>
          <a:p>
            <a:r>
              <a:rPr lang="en-US" dirty="0">
                <a:solidFill>
                  <a:srgbClr val="002060"/>
                </a:solidFill>
              </a:rPr>
              <a:t/>
            </a:r>
            <a:br>
              <a:rPr lang="en-US" dirty="0">
                <a:solidFill>
                  <a:srgbClr val="002060"/>
                </a:solidFill>
              </a:rPr>
            </a:br>
            <a:r>
              <a:rPr lang="en-US" dirty="0">
                <a:solidFill>
                  <a:srgbClr val="002060"/>
                </a:solidFill>
              </a:rPr>
              <a:t>http://www.unesco.org/education/pdf/DELORS_E.PDF</a:t>
            </a:r>
            <a:endParaRPr lang="en-GB" dirty="0"/>
          </a:p>
          <a:p>
            <a:endParaRPr lang="en-GB" dirty="0"/>
          </a:p>
        </p:txBody>
      </p:sp>
    </p:spTree>
    <p:extLst>
      <p:ext uri="{BB962C8B-B14F-4D97-AF65-F5344CB8AC3E}">
        <p14:creationId xmlns:p14="http://schemas.microsoft.com/office/powerpoint/2010/main" val="112878795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4216"/>
            <a:ext cx="6347713" cy="1524000"/>
          </a:xfrm>
        </p:spPr>
        <p:txBody>
          <a:bodyPr>
            <a:normAutofit/>
          </a:bodyPr>
          <a:lstStyle/>
          <a:p>
            <a:endParaRPr lang="en-GB" sz="2800" dirty="0"/>
          </a:p>
        </p:txBody>
      </p:sp>
      <p:pic>
        <p:nvPicPr>
          <p:cNvPr id="1028" name="Picture 4" descr="Image result for unesco five pillars of educa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01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54662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GB" sz="4000"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www.youtube.com/watch?v=xVsld1Wls10</a:t>
            </a:r>
            <a:endParaRPr lang="en-GB" dirty="0" smtClean="0"/>
          </a:p>
          <a:p>
            <a:endParaRPr lang="en-US" dirty="0"/>
          </a:p>
          <a:p>
            <a:pPr marL="0" indent="0">
              <a:buNone/>
            </a:pPr>
            <a:r>
              <a:rPr lang="en-US" dirty="0" smtClean="0"/>
              <a:t>                                0:35 – 1:20</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r>
              <a:rPr lang="en-US" dirty="0" err="1" smtClean="0"/>
              <a:t>Padlet</a:t>
            </a:r>
            <a:r>
              <a:rPr lang="en-US" dirty="0" smtClean="0"/>
              <a:t> discussion &amp; analysis on I min clip using  </a:t>
            </a:r>
          </a:p>
          <a:p>
            <a:pPr marL="0" indent="0">
              <a:buNone/>
            </a:pPr>
            <a:r>
              <a:rPr lang="en-US" dirty="0"/>
              <a:t>	</a:t>
            </a:r>
            <a:r>
              <a:rPr lang="en-US" dirty="0" smtClean="0"/>
              <a:t>conceptual framework of four pillars of learning</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30795601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TEACHER CHOICE</a:t>
            </a:r>
            <a:endParaRPr lang="en-GB" dirty="0"/>
          </a:p>
        </p:txBody>
      </p:sp>
      <p:sp>
        <p:nvSpPr>
          <p:cNvPr id="3" name="Content Placeholder 2"/>
          <p:cNvSpPr>
            <a:spLocks noGrp="1"/>
          </p:cNvSpPr>
          <p:nvPr>
            <p:ph idx="1"/>
          </p:nvPr>
        </p:nvSpPr>
        <p:spPr/>
        <p:txBody>
          <a:bodyPr/>
          <a:lstStyle/>
          <a:p>
            <a:r>
              <a:rPr lang="en-US" dirty="0" smtClean="0"/>
              <a:t>The choice is yours to empower or to denigrate.</a:t>
            </a:r>
          </a:p>
          <a:p>
            <a:r>
              <a:rPr lang="en-US" dirty="0" smtClean="0"/>
              <a:t>Being conscious of </a:t>
            </a:r>
            <a:r>
              <a:rPr lang="en-US" dirty="0" err="1" smtClean="0"/>
              <a:t>languaging</a:t>
            </a:r>
            <a:r>
              <a:rPr lang="en-US" dirty="0" smtClean="0"/>
              <a:t> and actions – sometimes the intent may be to uplift but unwittingly words and actions could connote the opposite</a:t>
            </a:r>
            <a:endParaRPr lang="en-GB" dirty="0"/>
          </a:p>
        </p:txBody>
      </p:sp>
    </p:spTree>
    <p:extLst>
      <p:ext uri="{BB962C8B-B14F-4D97-AF65-F5344CB8AC3E}">
        <p14:creationId xmlns:p14="http://schemas.microsoft.com/office/powerpoint/2010/main" val="213538253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6" name="Content Placeholder 5"/>
          <p:cNvPicPr>
            <a:picLocks noGrp="1" noChangeAspect="1"/>
          </p:cNvPicPr>
          <p:nvPr>
            <p:ph idx="1"/>
          </p:nvPr>
        </p:nvPicPr>
        <p:blipFill>
          <a:blip r:embed="rId2"/>
          <a:stretch>
            <a:fillRect/>
          </a:stretch>
        </p:blipFill>
        <p:spPr>
          <a:xfrm>
            <a:off x="0" y="381000"/>
            <a:ext cx="9296399" cy="6477000"/>
          </a:xfrm>
          <a:prstGeom prst="rect">
            <a:avLst/>
          </a:prstGeom>
        </p:spPr>
      </p:pic>
    </p:spTree>
    <p:extLst>
      <p:ext uri="{BB962C8B-B14F-4D97-AF65-F5344CB8AC3E}">
        <p14:creationId xmlns:p14="http://schemas.microsoft.com/office/powerpoint/2010/main" val="421185441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ESD</a:t>
            </a:r>
            <a:endParaRPr lang="en-GB" dirty="0"/>
          </a:p>
        </p:txBody>
      </p:sp>
      <p:sp>
        <p:nvSpPr>
          <p:cNvPr id="3" name="Content Placeholder 2"/>
          <p:cNvSpPr>
            <a:spLocks noGrp="1"/>
          </p:cNvSpPr>
          <p:nvPr>
            <p:ph idx="1"/>
          </p:nvPr>
        </p:nvSpPr>
        <p:spPr/>
        <p:txBody>
          <a:bodyPr>
            <a:normAutofit/>
          </a:bodyPr>
          <a:lstStyle/>
          <a:p>
            <a:endParaRPr lang="en-US" dirty="0" smtClean="0"/>
          </a:p>
          <a:p>
            <a:r>
              <a:rPr lang="en-US" dirty="0"/>
              <a:t>UNESCO’S Education for Sustainable Development Initiative (2012) presented a conceptual framework for ongoing, lifelong learning . This model organizes learning </a:t>
            </a:r>
            <a:r>
              <a:rPr lang="en-US" dirty="0" smtClean="0"/>
              <a:t>to include a </a:t>
            </a:r>
            <a:r>
              <a:rPr lang="en-US" b="1" dirty="0" smtClean="0"/>
              <a:t>fifth</a:t>
            </a:r>
            <a:r>
              <a:rPr lang="en-US" b="1" dirty="0"/>
              <a:t> </a:t>
            </a:r>
            <a:r>
              <a:rPr lang="en-US" b="1" dirty="0" smtClean="0"/>
              <a:t>pillar</a:t>
            </a:r>
            <a:endParaRPr lang="en-US" dirty="0"/>
          </a:p>
          <a:p>
            <a:endParaRPr lang="en-US" dirty="0" smtClean="0"/>
          </a:p>
          <a:p>
            <a:r>
              <a:rPr lang="en-US" dirty="0" smtClean="0"/>
              <a:t>Learning </a:t>
            </a:r>
            <a:r>
              <a:rPr lang="en-US" dirty="0"/>
              <a:t>to Transform Oneself and Society – when individuals and groups gain knowledge, develop skills, and acquire new values as a result of learning, they are equipped with tools and mindsets for </a:t>
            </a:r>
            <a:r>
              <a:rPr lang="en-US" dirty="0">
                <a:solidFill>
                  <a:srgbClr val="FF0000"/>
                </a:solidFill>
              </a:rPr>
              <a:t>creating lasting change </a:t>
            </a:r>
            <a:r>
              <a:rPr lang="en-US" dirty="0"/>
              <a:t>in organizations, communities, and societies.</a:t>
            </a:r>
          </a:p>
          <a:p>
            <a:endParaRPr lang="en-GB" dirty="0"/>
          </a:p>
        </p:txBody>
      </p:sp>
    </p:spTree>
    <p:extLst>
      <p:ext uri="{BB962C8B-B14F-4D97-AF65-F5344CB8AC3E}">
        <p14:creationId xmlns:p14="http://schemas.microsoft.com/office/powerpoint/2010/main" val="24001161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transform self and society</a:t>
            </a:r>
            <a:endParaRPr lang="en-GB" dirty="0"/>
          </a:p>
        </p:txBody>
      </p:sp>
      <p:sp>
        <p:nvSpPr>
          <p:cNvPr id="3" name="Content Placeholder 2"/>
          <p:cNvSpPr>
            <a:spLocks noGrp="1"/>
          </p:cNvSpPr>
          <p:nvPr>
            <p:ph idx="1"/>
          </p:nvPr>
        </p:nvSpPr>
        <p:spPr>
          <a:xfrm>
            <a:off x="685800" y="2057400"/>
            <a:ext cx="6347714" cy="6324600"/>
          </a:xfrm>
        </p:spPr>
        <p:txBody>
          <a:bodyPr>
            <a:normAutofit/>
          </a:bodyPr>
          <a:lstStyle/>
          <a:p>
            <a:r>
              <a:rPr lang="en-US" sz="2000" dirty="0"/>
              <a:t>Learning to transform one self and society </a:t>
            </a:r>
            <a:r>
              <a:rPr lang="en-US" sz="2000" dirty="0" smtClean="0"/>
              <a:t>Knowledge</a:t>
            </a:r>
            <a:r>
              <a:rPr lang="en-US" sz="2000" dirty="0"/>
              <a:t>, values and skills for transforming attitudes and </a:t>
            </a:r>
            <a:r>
              <a:rPr lang="en-US" sz="2000" dirty="0" smtClean="0"/>
              <a:t>lifestyles. </a:t>
            </a:r>
            <a:r>
              <a:rPr lang="en-US" sz="2000" dirty="0"/>
              <a:t>Work toward a gender neutral, nondiscriminatory society. Develop the ability and will to integrate sustainable lifestyles for ourselves and others. Promote </a:t>
            </a:r>
            <a:r>
              <a:rPr lang="en-US" sz="2000" dirty="0" err="1"/>
              <a:t>behaviours</a:t>
            </a:r>
            <a:r>
              <a:rPr lang="en-US" sz="2000" dirty="0"/>
              <a:t> and practices that </a:t>
            </a:r>
            <a:r>
              <a:rPr lang="en-US" sz="2000" dirty="0" err="1"/>
              <a:t>minimise</a:t>
            </a:r>
            <a:r>
              <a:rPr lang="en-US" sz="2000" dirty="0"/>
              <a:t> our ecological footprint on the world around us. Be respectful of the Earth and life in all its diversity. Act to achieve social solidarity. Promote democracy in a society where peace prevails.</a:t>
            </a:r>
            <a:endParaRPr lang="en-GB" sz="2000" dirty="0"/>
          </a:p>
        </p:txBody>
      </p:sp>
    </p:spTree>
    <p:extLst>
      <p:ext uri="{BB962C8B-B14F-4D97-AF65-F5344CB8AC3E}">
        <p14:creationId xmlns:p14="http://schemas.microsoft.com/office/powerpoint/2010/main" val="1663750109"/>
      </p:ext>
    </p:extLst>
  </p:cSld>
  <p:clrMapOvr>
    <a:masterClrMapping/>
  </p:clrMapOvr>
  <p:transition>
    <p:fad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1720</TotalTime>
  <Words>996</Words>
  <Application>Microsoft Office PowerPoint</Application>
  <PresentationFormat>On-screen Show (4:3)</PresentationFormat>
  <Paragraphs>101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Papyrus</vt:lpstr>
      <vt:lpstr>Times New Roman</vt:lpstr>
      <vt:lpstr>Trebuchet MS</vt:lpstr>
      <vt:lpstr>Wingdings 3</vt:lpstr>
      <vt:lpstr>Facet</vt:lpstr>
      <vt:lpstr>Philosophy/ Language  2</vt:lpstr>
      <vt:lpstr>     Key Concepts Phil/Language 2</vt:lpstr>
      <vt:lpstr>UNESCO FOUR PILLARS OF LEARNING  For further exploration </vt:lpstr>
      <vt:lpstr>PowerPoint Presentation</vt:lpstr>
      <vt:lpstr>     </vt:lpstr>
      <vt:lpstr>       TEACHER CHOICE</vt:lpstr>
      <vt:lpstr>PowerPoint Presentation</vt:lpstr>
      <vt:lpstr>                    ESD</vt:lpstr>
      <vt:lpstr>To transform self and society</vt:lpstr>
      <vt:lpstr>      Reflection on praxis</vt:lpstr>
      <vt:lpstr>Reflection with intent/ intentionality </vt:lpstr>
      <vt:lpstr>Reflective action in the classroom/ school</vt:lpstr>
      <vt:lpstr>Emancipatory teaching : some features</vt:lpstr>
      <vt:lpstr>Positive outcomes of reflection on praxis</vt:lpstr>
      <vt:lpstr>  Can thee be emancipatory activities?</vt:lpstr>
      <vt:lpstr>PowerPoint Presentation</vt:lpstr>
      <vt:lpstr>Learning </vt:lpstr>
      <vt:lpstr>PowerPoint Presentation</vt:lpstr>
      <vt:lpstr>Returning to School all fired up – attention to structural factors</vt:lpstr>
      <vt:lpstr>Reading of Student Biographies</vt:lpstr>
      <vt:lpstr>Revisit clip/ &amp; Motivational clip Nick</vt:lpstr>
      <vt:lpstr>             Some useful references</vt:lpstr>
      <vt:lpstr>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dc:title>
  <dc:creator>Home user</dc:creator>
  <cp:lastModifiedBy>Stephen Geofroy</cp:lastModifiedBy>
  <cp:revision>108</cp:revision>
  <dcterms:created xsi:type="dcterms:W3CDTF">2014-07-20T20:26:45Z</dcterms:created>
  <dcterms:modified xsi:type="dcterms:W3CDTF">2018-08-10T18:26:19Z</dcterms:modified>
</cp:coreProperties>
</file>