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8"/>
  </p:handoutMasterIdLst>
  <p:sldIdLst>
    <p:sldId id="256" r:id="rId2"/>
    <p:sldId id="279" r:id="rId3"/>
    <p:sldId id="278" r:id="rId4"/>
    <p:sldId id="275" r:id="rId5"/>
    <p:sldId id="276" r:id="rId6"/>
    <p:sldId id="27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3AF26C-BD6E-4398-B037-4C61730C99ED}" type="datetimeFigureOut">
              <a:rPr lang="en-US" smtClean="0"/>
              <a:pPr/>
              <a:t>8/7/2018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A805A4-AE76-407D-94C2-5367C38A9227}" type="slidenum">
              <a:rPr lang="en-US" smtClean="0"/>
              <a:pPr/>
              <a:t>‹#›</a:t>
            </a:fld>
            <a:endParaRPr lang="en-US"/>
          </a:p>
        </p:txBody>
      </p:sp>
    </p:spTree>
    <p:extLst>
      <p:ext uri="{BB962C8B-B14F-4D97-AF65-F5344CB8AC3E}">
        <p14:creationId xmlns:p14="http://schemas.microsoft.com/office/powerpoint/2010/main" val="4658570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9B96A6E5-315C-43CE-8A48-4BF930F16311}" type="datetimeFigureOut">
              <a:rPr lang="en-US" smtClean="0"/>
              <a:pPr/>
              <a:t>8/7/2018</a:t>
            </a:fld>
            <a:endParaRPr lang="en-US" dirty="0"/>
          </a:p>
        </p:txBody>
      </p:sp>
      <p:sp>
        <p:nvSpPr>
          <p:cNvPr id="16" name="Slide Number Placeholder 15"/>
          <p:cNvSpPr>
            <a:spLocks noGrp="1"/>
          </p:cNvSpPr>
          <p:nvPr>
            <p:ph type="sldNum" sz="quarter" idx="11"/>
          </p:nvPr>
        </p:nvSpPr>
        <p:spPr/>
        <p:txBody>
          <a:bodyPr/>
          <a:lstStyle/>
          <a:p>
            <a:fld id="{0B49A6D1-578E-4516-8A53-B63809C23856}"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96A6E5-315C-43CE-8A48-4BF930F16311}" type="datetimeFigureOut">
              <a:rPr lang="en-US" smtClean="0"/>
              <a:pPr/>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49A6D1-578E-4516-8A53-B63809C23856}" type="slidenum">
              <a:rPr lang="en-US" smtClean="0"/>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96A6E5-315C-43CE-8A48-4BF930F16311}" type="datetimeFigureOut">
              <a:rPr lang="en-US" smtClean="0"/>
              <a:pPr/>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49A6D1-578E-4516-8A53-B63809C23856}" type="slidenum">
              <a:rPr lang="en-US" smtClean="0"/>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B96A6E5-315C-43CE-8A48-4BF930F16311}" type="datetimeFigureOut">
              <a:rPr lang="en-US" smtClean="0"/>
              <a:pPr/>
              <a:t>8/7/2018</a:t>
            </a:fld>
            <a:endParaRPr lang="en-US" dirty="0"/>
          </a:p>
        </p:txBody>
      </p:sp>
      <p:sp>
        <p:nvSpPr>
          <p:cNvPr id="15" name="Slide Number Placeholder 14"/>
          <p:cNvSpPr>
            <a:spLocks noGrp="1"/>
          </p:cNvSpPr>
          <p:nvPr>
            <p:ph type="sldNum" sz="quarter" idx="15"/>
          </p:nvPr>
        </p:nvSpPr>
        <p:spPr/>
        <p:txBody>
          <a:bodyPr/>
          <a:lstStyle>
            <a:lvl1pPr algn="ctr">
              <a:defRPr/>
            </a:lvl1pPr>
          </a:lstStyle>
          <a:p>
            <a:fld id="{0B49A6D1-578E-4516-8A53-B63809C23856}"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B96A6E5-315C-43CE-8A48-4BF930F16311}" type="datetimeFigureOut">
              <a:rPr lang="en-US" smtClean="0"/>
              <a:pPr/>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49A6D1-578E-4516-8A53-B63809C23856}"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B96A6E5-315C-43CE-8A48-4BF930F16311}" type="datetimeFigureOut">
              <a:rPr lang="en-US" smtClean="0"/>
              <a:pPr/>
              <a:t>8/7/2018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49A6D1-578E-4516-8A53-B63809C23856}"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B49A6D1-578E-4516-8A53-B63809C23856}"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9B96A6E5-315C-43CE-8A48-4BF930F16311}" type="datetimeFigureOut">
              <a:rPr lang="en-US" smtClean="0"/>
              <a:pPr/>
              <a:t>8/7/2018</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96A6E5-315C-43CE-8A48-4BF930F16311}" type="datetimeFigureOut">
              <a:rPr lang="en-US" smtClean="0"/>
              <a:pPr/>
              <a:t>8/7/2018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49A6D1-578E-4516-8A53-B63809C23856}"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6A6E5-315C-43CE-8A48-4BF930F16311}" type="datetimeFigureOut">
              <a:rPr lang="en-US" smtClean="0"/>
              <a:pPr/>
              <a:t>8/7/2018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49A6D1-578E-4516-8A53-B63809C23856}" type="slidenum">
              <a:rPr lang="en-US" smtClean="0"/>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B96A6E5-315C-43CE-8A48-4BF930F16311}" type="datetimeFigureOut">
              <a:rPr lang="en-US" smtClean="0"/>
              <a:pPr/>
              <a:t>8/7/2018</a:t>
            </a:fld>
            <a:endParaRPr lang="en-US" dirty="0"/>
          </a:p>
        </p:txBody>
      </p:sp>
      <p:sp>
        <p:nvSpPr>
          <p:cNvPr id="9" name="Slide Number Placeholder 8"/>
          <p:cNvSpPr>
            <a:spLocks noGrp="1"/>
          </p:cNvSpPr>
          <p:nvPr>
            <p:ph type="sldNum" sz="quarter" idx="15"/>
          </p:nvPr>
        </p:nvSpPr>
        <p:spPr/>
        <p:txBody>
          <a:bodyPr/>
          <a:lstStyle/>
          <a:p>
            <a:fld id="{0B49A6D1-578E-4516-8A53-B63809C23856}"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B96A6E5-315C-43CE-8A48-4BF930F16311}" type="datetimeFigureOut">
              <a:rPr lang="en-US" smtClean="0"/>
              <a:pPr/>
              <a:t>8/7/2018</a:t>
            </a:fld>
            <a:endParaRPr lang="en-US" dirty="0"/>
          </a:p>
        </p:txBody>
      </p:sp>
      <p:sp>
        <p:nvSpPr>
          <p:cNvPr id="9" name="Slide Number Placeholder 8"/>
          <p:cNvSpPr>
            <a:spLocks noGrp="1"/>
          </p:cNvSpPr>
          <p:nvPr>
            <p:ph type="sldNum" sz="quarter" idx="11"/>
          </p:nvPr>
        </p:nvSpPr>
        <p:spPr/>
        <p:txBody>
          <a:bodyPr/>
          <a:lstStyle/>
          <a:p>
            <a:fld id="{0B49A6D1-578E-4516-8A53-B63809C23856}"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B96A6E5-315C-43CE-8A48-4BF930F16311}" type="datetimeFigureOut">
              <a:rPr lang="en-US" smtClean="0"/>
              <a:pPr/>
              <a:t>8/7/2018</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B49A6D1-578E-4516-8A53-B63809C23856}"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Lecture 1</a:t>
            </a:r>
          </a:p>
          <a:p>
            <a:r>
              <a:rPr lang="en-US" dirty="0" smtClean="0"/>
              <a:t>Becoming a teacher -reflections.</a:t>
            </a:r>
            <a:endParaRPr lang="en-US" dirty="0"/>
          </a:p>
        </p:txBody>
      </p:sp>
      <p:sp>
        <p:nvSpPr>
          <p:cNvPr id="2" name="Title 1"/>
          <p:cNvSpPr>
            <a:spLocks noGrp="1"/>
          </p:cNvSpPr>
          <p:nvPr>
            <p:ph type="ctrTitle"/>
          </p:nvPr>
        </p:nvSpPr>
        <p:spPr>
          <a:xfrm>
            <a:off x="685800" y="685801"/>
            <a:ext cx="7772400" cy="1981200"/>
          </a:xfrm>
        </p:spPr>
        <p:txBody>
          <a:bodyPr/>
          <a:lstStyle/>
          <a:p>
            <a:r>
              <a:rPr lang="en-US" dirty="0" smtClean="0">
                <a:latin typeface="Times New Roman" pitchFamily="18" charset="0"/>
                <a:cs typeface="Times New Roman" pitchFamily="18" charset="0"/>
              </a:rPr>
              <a:t>Philosophy</a:t>
            </a:r>
            <a:endParaRPr lang="en-US"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TT" dirty="0"/>
              <a:t>Discuss key concepts of philosophical import contained in the text of the first case study</a:t>
            </a:r>
            <a:endParaRPr lang="en-GB" dirty="0"/>
          </a:p>
          <a:p>
            <a:r>
              <a:rPr lang="en-TT" dirty="0"/>
              <a:t>Link the above to the process of becoming a teacher</a:t>
            </a:r>
            <a:endParaRPr lang="en-GB" dirty="0"/>
          </a:p>
          <a:p>
            <a:r>
              <a:rPr lang="en-TT" dirty="0"/>
              <a:t>Highlight the importance of decision-making in the process of becoming</a:t>
            </a:r>
            <a:endParaRPr lang="en-GB" dirty="0"/>
          </a:p>
          <a:p>
            <a:r>
              <a:rPr lang="en-TT" dirty="0"/>
              <a:t>Engage students in the process of ethical decision-making using given dilemmas </a:t>
            </a:r>
            <a:endParaRPr lang="en-GB" dirty="0"/>
          </a:p>
          <a:p>
            <a:r>
              <a:rPr lang="en-TT" dirty="0"/>
              <a:t>Engage students in accounting for the choices made.</a:t>
            </a:r>
            <a:endParaRPr lang="en-GB" dirty="0"/>
          </a:p>
          <a:p>
            <a:endParaRPr lang="en-GB" dirty="0"/>
          </a:p>
        </p:txBody>
      </p:sp>
      <p:sp>
        <p:nvSpPr>
          <p:cNvPr id="3" name="Title 2"/>
          <p:cNvSpPr>
            <a:spLocks noGrp="1"/>
          </p:cNvSpPr>
          <p:nvPr>
            <p:ph type="title"/>
          </p:nvPr>
        </p:nvSpPr>
        <p:spPr/>
        <p:txBody>
          <a:bodyPr/>
          <a:lstStyle/>
          <a:p>
            <a:r>
              <a:rPr lang="en-US" dirty="0" smtClean="0"/>
              <a:t>Session objectives</a:t>
            </a:r>
            <a:endParaRPr lang="en-GB" dirty="0"/>
          </a:p>
        </p:txBody>
      </p:sp>
    </p:spTree>
    <p:extLst>
      <p:ext uri="{BB962C8B-B14F-4D97-AF65-F5344CB8AC3E}">
        <p14:creationId xmlns:p14="http://schemas.microsoft.com/office/powerpoint/2010/main" val="331661445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 key philosophical concepts contained therein:</a:t>
            </a:r>
          </a:p>
          <a:p>
            <a:r>
              <a:rPr lang="en-US" dirty="0" smtClean="0"/>
              <a:t>Humanism – bonding with</a:t>
            </a:r>
          </a:p>
          <a:p>
            <a:r>
              <a:rPr lang="en-US" dirty="0" smtClean="0"/>
              <a:t>Discipline</a:t>
            </a:r>
          </a:p>
          <a:p>
            <a:r>
              <a:rPr lang="en-US" dirty="0" smtClean="0"/>
              <a:t>Attitude: character/ disposition</a:t>
            </a:r>
          </a:p>
          <a:p>
            <a:r>
              <a:rPr lang="en-US" dirty="0" smtClean="0"/>
              <a:t>Goals/ expectations of a teacher/ teachers role</a:t>
            </a:r>
          </a:p>
          <a:p>
            <a:r>
              <a:rPr lang="en-US" dirty="0" smtClean="0"/>
              <a:t>Ethical decision making and dilemma</a:t>
            </a:r>
          </a:p>
          <a:p>
            <a:endParaRPr lang="en-GB" dirty="0"/>
          </a:p>
        </p:txBody>
      </p:sp>
      <p:sp>
        <p:nvSpPr>
          <p:cNvPr id="3" name="Title 2"/>
          <p:cNvSpPr>
            <a:spLocks noGrp="1"/>
          </p:cNvSpPr>
          <p:nvPr>
            <p:ph type="title"/>
          </p:nvPr>
        </p:nvSpPr>
        <p:spPr/>
        <p:txBody>
          <a:bodyPr>
            <a:normAutofit fontScale="90000"/>
          </a:bodyPr>
          <a:lstStyle/>
          <a:p>
            <a:r>
              <a:rPr lang="en-US" dirty="0"/>
              <a:t>C</a:t>
            </a:r>
            <a:r>
              <a:rPr lang="en-US" dirty="0" smtClean="0"/>
              <a:t>ase study 1 and the process of becoming a teacher </a:t>
            </a:r>
            <a:endParaRPr lang="en-GB" dirty="0"/>
          </a:p>
        </p:txBody>
      </p:sp>
    </p:spTree>
    <p:extLst>
      <p:ext uri="{BB962C8B-B14F-4D97-AF65-F5344CB8AC3E}">
        <p14:creationId xmlns:p14="http://schemas.microsoft.com/office/powerpoint/2010/main" val="153796484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lvl="1">
              <a:buNone/>
            </a:pPr>
            <a:r>
              <a:rPr lang="en-US" sz="2200" b="1" dirty="0" smtClean="0">
                <a:latin typeface="Times New Roman" pitchFamily="18" charset="0"/>
                <a:cs typeface="Times New Roman" pitchFamily="18" charset="0"/>
              </a:rPr>
              <a:t>Being and Becoming.</a:t>
            </a:r>
          </a:p>
          <a:p>
            <a:pPr lvl="1">
              <a:buNone/>
            </a:pPr>
            <a:endParaRPr lang="en-US" sz="2200" b="1" dirty="0" smtClean="0">
              <a:latin typeface="Times New Roman" pitchFamily="18" charset="0"/>
              <a:cs typeface="Times New Roman" pitchFamily="18" charset="0"/>
            </a:endParaRPr>
          </a:p>
          <a:p>
            <a:pPr lvl="1">
              <a:buNone/>
            </a:pPr>
            <a:r>
              <a:rPr lang="en-US" sz="2200" dirty="0" smtClean="0">
                <a:latin typeface="Times New Roman" pitchFamily="18" charset="0"/>
                <a:cs typeface="Times New Roman" pitchFamily="18" charset="0"/>
              </a:rPr>
              <a:t>- Becoming is the process of changing your being.</a:t>
            </a:r>
          </a:p>
          <a:p>
            <a:pPr lvl="1">
              <a:buNone/>
            </a:pPr>
            <a:r>
              <a:rPr lang="en-US" sz="2200" dirty="0" smtClean="0">
                <a:latin typeface="Times New Roman" pitchFamily="18" charset="0"/>
                <a:cs typeface="Times New Roman" pitchFamily="18" charset="0"/>
              </a:rPr>
              <a:t> - Becoming: Begin to be, grow to be, turn into, qualify or be </a:t>
            </a:r>
          </a:p>
          <a:p>
            <a:pPr lvl="1">
              <a:buNone/>
            </a:pPr>
            <a:r>
              <a:rPr lang="en-US" sz="2200" dirty="0" smtClean="0">
                <a:latin typeface="Times New Roman" pitchFamily="18" charset="0"/>
                <a:cs typeface="Times New Roman" pitchFamily="18" charset="0"/>
              </a:rPr>
              <a:t>    accepted as, secure the status of.</a:t>
            </a:r>
          </a:p>
          <a:p>
            <a:pPr lvl="1">
              <a:buNone/>
            </a:pPr>
            <a:endParaRPr lang="en-US" sz="2200" dirty="0" smtClean="0">
              <a:latin typeface="Times New Roman" pitchFamily="18" charset="0"/>
              <a:cs typeface="Times New Roman" pitchFamily="18" charset="0"/>
            </a:endParaRPr>
          </a:p>
          <a:p>
            <a:pPr lvl="1">
              <a:buNone/>
            </a:pPr>
            <a:r>
              <a:rPr lang="en-US" sz="2200" dirty="0" smtClean="0">
                <a:latin typeface="Times New Roman" pitchFamily="18" charset="0"/>
                <a:cs typeface="Times New Roman" pitchFamily="18" charset="0"/>
              </a:rPr>
              <a:t>	It is a fundamental concept especially in education where we treat with evolving bodies and minds. Becoming is how we change our being. Education is geared to develop our being and doing in the world through the knowledge, skill and attitude gained from the various disciplines. </a:t>
            </a:r>
          </a:p>
          <a:p>
            <a:pPr lvl="1">
              <a:buNone/>
            </a:pPr>
            <a:r>
              <a:rPr lang="en-US" sz="2200" dirty="0" smtClean="0">
                <a:latin typeface="Times New Roman" pitchFamily="18" charset="0"/>
                <a:cs typeface="Times New Roman" pitchFamily="18" charset="0"/>
              </a:rPr>
              <a:t>	Being and becoming is the foundation of our existence and who we are. Rene Descartes - I think therefore I am. Danger of split in being in </a:t>
            </a:r>
            <a:r>
              <a:rPr lang="en-US" sz="2200" dirty="0" err="1" smtClean="0">
                <a:latin typeface="Times New Roman" pitchFamily="18" charset="0"/>
                <a:cs typeface="Times New Roman" pitchFamily="18" charset="0"/>
              </a:rPr>
              <a:t>favour</a:t>
            </a:r>
            <a:r>
              <a:rPr lang="en-US" sz="2200" dirty="0" smtClean="0">
                <a:latin typeface="Times New Roman" pitchFamily="18" charset="0"/>
                <a:cs typeface="Times New Roman" pitchFamily="18" charset="0"/>
              </a:rPr>
              <a:t> of cognitive self.</a:t>
            </a:r>
          </a:p>
          <a:p>
            <a:pPr lvl="1">
              <a:buNone/>
            </a:pPr>
            <a:endParaRPr lang="en-US" sz="2200" b="1" dirty="0" smtClean="0">
              <a:latin typeface="Times New Roman" pitchFamily="18" charset="0"/>
              <a:cs typeface="Times New Roman" pitchFamily="18" charset="0"/>
            </a:endParaRPr>
          </a:p>
          <a:p>
            <a:pPr lvl="1">
              <a:buNone/>
            </a:pPr>
            <a:endParaRPr lang="en-US" sz="2200" b="1" dirty="0" smtClean="0">
              <a:latin typeface="Times New Roman" pitchFamily="18" charset="0"/>
              <a:cs typeface="Times New Roman" pitchFamily="18" charset="0"/>
            </a:endParaRPr>
          </a:p>
          <a:p>
            <a:pPr lvl="1">
              <a:buNone/>
            </a:pPr>
            <a:endParaRPr lang="en-US" sz="2200" dirty="0" smtClean="0">
              <a:latin typeface="Times New Roman" pitchFamily="18" charset="0"/>
              <a:cs typeface="Times New Roman" pitchFamily="18" charset="0"/>
            </a:endParaRPr>
          </a:p>
          <a:p>
            <a:pPr lvl="1">
              <a:buNone/>
            </a:pPr>
            <a:endParaRPr lang="en-US" sz="2200" dirty="0" smtClean="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lvl="1">
              <a:buNone/>
            </a:pPr>
            <a:r>
              <a:rPr lang="en-US" sz="2200" b="1" dirty="0" smtClean="0">
                <a:latin typeface="Times New Roman" pitchFamily="18" charset="0"/>
                <a:cs typeface="Times New Roman" pitchFamily="18" charset="0"/>
              </a:rPr>
              <a:t>Being and Becoming (</a:t>
            </a:r>
            <a:r>
              <a:rPr lang="en-US" sz="2200" dirty="0" smtClean="0">
                <a:latin typeface="Times New Roman" pitchFamily="18" charset="0"/>
                <a:cs typeface="Times New Roman" pitchFamily="18" charset="0"/>
              </a:rPr>
              <a:t>cont’d)</a:t>
            </a:r>
          </a:p>
          <a:p>
            <a:pPr lvl="1">
              <a:buNone/>
            </a:pPr>
            <a:endParaRPr lang="en-US" sz="2200" b="1" dirty="0" smtClean="0">
              <a:latin typeface="Times New Roman" pitchFamily="18" charset="0"/>
              <a:cs typeface="Times New Roman" pitchFamily="18" charset="0"/>
            </a:endParaRPr>
          </a:p>
          <a:p>
            <a:pPr lvl="1">
              <a:buNone/>
            </a:pPr>
            <a:endParaRPr lang="en-US" sz="2200" dirty="0" smtClean="0">
              <a:latin typeface="Times New Roman" pitchFamily="18" charset="0"/>
              <a:cs typeface="Times New Roman" pitchFamily="18" charset="0"/>
            </a:endParaRPr>
          </a:p>
          <a:p>
            <a:pPr lvl="1">
              <a:buNone/>
            </a:pPr>
            <a:r>
              <a:rPr lang="en-US" sz="2200" dirty="0" smtClean="0">
                <a:latin typeface="Times New Roman" pitchFamily="18" charset="0"/>
                <a:cs typeface="Times New Roman" pitchFamily="18" charset="0"/>
              </a:rPr>
              <a:t>To be something you have to go through a process of becoming , for teacher - to become a professional.</a:t>
            </a:r>
          </a:p>
          <a:p>
            <a:pPr lvl="1">
              <a:buNone/>
            </a:pPr>
            <a:endParaRPr lang="en-US" sz="2200" dirty="0" smtClean="0">
              <a:latin typeface="Times New Roman" pitchFamily="18" charset="0"/>
              <a:cs typeface="Times New Roman" pitchFamily="18" charset="0"/>
            </a:endParaRPr>
          </a:p>
          <a:p>
            <a:pPr lvl="1">
              <a:buNone/>
            </a:pPr>
            <a:r>
              <a:rPr lang="en-US" sz="2200" dirty="0" smtClean="0">
                <a:latin typeface="Times New Roman" pitchFamily="18" charset="0"/>
                <a:cs typeface="Times New Roman" pitchFamily="18" charset="0"/>
              </a:rPr>
              <a:t>Becoming skillful involves three stages - </a:t>
            </a:r>
          </a:p>
          <a:p>
            <a:pPr lvl="1">
              <a:buNone/>
            </a:pPr>
            <a:r>
              <a:rPr lang="en-US" sz="2200" dirty="0" smtClean="0">
                <a:latin typeface="Times New Roman" pitchFamily="18" charset="0"/>
                <a:cs typeface="Times New Roman" pitchFamily="18" charset="0"/>
              </a:rPr>
              <a:t>	- Practicing</a:t>
            </a:r>
          </a:p>
          <a:p>
            <a:pPr lvl="1">
              <a:buNone/>
            </a:pPr>
            <a:r>
              <a:rPr lang="en-US" sz="2200" dirty="0" smtClean="0">
                <a:latin typeface="Times New Roman" pitchFamily="18" charset="0"/>
                <a:cs typeface="Times New Roman" pitchFamily="18" charset="0"/>
              </a:rPr>
              <a:t>	- Increasing by repetition</a:t>
            </a:r>
          </a:p>
          <a:p>
            <a:pPr lvl="1">
              <a:buNone/>
            </a:pPr>
            <a:r>
              <a:rPr lang="en-US" sz="2200" dirty="0" smtClean="0">
                <a:latin typeface="Times New Roman" pitchFamily="18" charset="0"/>
                <a:cs typeface="Times New Roman" pitchFamily="18" charset="0"/>
              </a:rPr>
              <a:t>	- Investigating - observing and reflecting on practice.</a:t>
            </a:r>
          </a:p>
          <a:p>
            <a:pPr lvl="1">
              <a:buNone/>
            </a:pPr>
            <a:endParaRPr lang="en-US" sz="2200" dirty="0" smtClean="0">
              <a:latin typeface="Times New Roman" pitchFamily="18" charset="0"/>
              <a:cs typeface="Times New Roman" pitchFamily="18" charset="0"/>
            </a:endParaRPr>
          </a:p>
          <a:p>
            <a:pPr lvl="1">
              <a:buNone/>
            </a:pPr>
            <a:endParaRPr lang="en-US" sz="2200" dirty="0" smtClean="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lvl="1">
              <a:buNone/>
            </a:pPr>
            <a:r>
              <a:rPr lang="en-US" sz="2200" b="1" dirty="0" smtClean="0">
                <a:latin typeface="Times New Roman" pitchFamily="18" charset="0"/>
                <a:cs typeface="Times New Roman" pitchFamily="18" charset="0"/>
              </a:rPr>
              <a:t>Being and Becoming (</a:t>
            </a:r>
            <a:r>
              <a:rPr lang="en-US" sz="2200" dirty="0" smtClean="0">
                <a:latin typeface="Times New Roman" pitchFamily="18" charset="0"/>
                <a:cs typeface="Times New Roman" pitchFamily="18" charset="0"/>
              </a:rPr>
              <a:t>cont’d)</a:t>
            </a:r>
          </a:p>
          <a:p>
            <a:pPr lvl="1">
              <a:buNone/>
            </a:pPr>
            <a:endParaRPr lang="en-US" sz="2200" b="1" dirty="0" smtClean="0">
              <a:latin typeface="Times New Roman" pitchFamily="18" charset="0"/>
              <a:cs typeface="Times New Roman" pitchFamily="18" charset="0"/>
            </a:endParaRPr>
          </a:p>
          <a:p>
            <a:pPr lvl="1">
              <a:buNone/>
            </a:pPr>
            <a:endParaRPr lang="en-US" sz="2200" dirty="0" smtClean="0">
              <a:latin typeface="Times New Roman" pitchFamily="18" charset="0"/>
              <a:cs typeface="Times New Roman" pitchFamily="18" charset="0"/>
            </a:endParaRPr>
          </a:p>
          <a:p>
            <a:pPr lvl="1">
              <a:buNone/>
            </a:pPr>
            <a:r>
              <a:rPr lang="en-US" sz="2200" dirty="0" smtClean="0">
                <a:latin typeface="Times New Roman" pitchFamily="18" charset="0"/>
                <a:cs typeface="Times New Roman" pitchFamily="18" charset="0"/>
              </a:rPr>
              <a:t>Assumptions &amp; becoming more human -</a:t>
            </a:r>
          </a:p>
          <a:p>
            <a:pPr lvl="1">
              <a:buNone/>
            </a:pPr>
            <a:r>
              <a:rPr lang="en-US" sz="2200" dirty="0" smtClean="0">
                <a:latin typeface="Times New Roman" pitchFamily="18" charset="0"/>
                <a:cs typeface="Times New Roman" pitchFamily="18" charset="0"/>
              </a:rPr>
              <a:t>	• that people (all children) can improve (learn).</a:t>
            </a:r>
          </a:p>
          <a:p>
            <a:pPr lvl="1">
              <a:buNone/>
            </a:pPr>
            <a:r>
              <a:rPr lang="en-US" sz="2200" dirty="0" smtClean="0">
                <a:latin typeface="Times New Roman" pitchFamily="18" charset="0"/>
                <a:cs typeface="Times New Roman" pitchFamily="18" charset="0"/>
              </a:rPr>
              <a:t>    • different ideas may emerge in the journey of becoming</a:t>
            </a:r>
          </a:p>
          <a:p>
            <a:pPr lvl="1">
              <a:buNone/>
            </a:pPr>
            <a:r>
              <a:rPr lang="en-US" sz="2200" dirty="0" smtClean="0">
                <a:latin typeface="Times New Roman" pitchFamily="18" charset="0"/>
                <a:cs typeface="Times New Roman" pitchFamily="18" charset="0"/>
              </a:rPr>
              <a:t>      (diversity)</a:t>
            </a:r>
          </a:p>
          <a:p>
            <a:pPr lvl="1">
              <a:buNone/>
            </a:pPr>
            <a:r>
              <a:rPr lang="en-US" sz="2200" dirty="0" smtClean="0">
                <a:latin typeface="Times New Roman" pitchFamily="18" charset="0"/>
                <a:cs typeface="Times New Roman" pitchFamily="18" charset="0"/>
              </a:rPr>
              <a:t>    • volition and leadership is involved (chose the sort of person)</a:t>
            </a:r>
          </a:p>
          <a:p>
            <a:pPr lvl="1">
              <a:buNone/>
            </a:pPr>
            <a:r>
              <a:rPr lang="en-US" sz="2200" dirty="0" smtClean="0">
                <a:latin typeface="Times New Roman" pitchFamily="18" charset="0"/>
                <a:cs typeface="Times New Roman" pitchFamily="18" charset="0"/>
              </a:rPr>
              <a:t>    • open to influence.</a:t>
            </a:r>
          </a:p>
          <a:p>
            <a:pPr lvl="1">
              <a:buNone/>
            </a:pPr>
            <a:endParaRPr lang="en-US" sz="2200" dirty="0">
              <a:latin typeface="Times New Roman" pitchFamily="18" charset="0"/>
              <a:cs typeface="Times New Roman" pitchFamily="18" charset="0"/>
            </a:endParaRPr>
          </a:p>
          <a:p>
            <a:pPr lvl="1">
              <a:buFont typeface="Arial" panose="020B0604020202020204" pitchFamily="34" charset="0"/>
              <a:buChar char="•"/>
            </a:pPr>
            <a:r>
              <a:rPr lang="en-US" sz="2200" dirty="0" smtClean="0">
                <a:solidFill>
                  <a:srgbClr val="FFC000"/>
                </a:solidFill>
                <a:latin typeface="Times New Roman" pitchFamily="18" charset="0"/>
                <a:cs typeface="Times New Roman" pitchFamily="18" charset="0"/>
              </a:rPr>
              <a:t>Choice and ethical dilemma.</a:t>
            </a:r>
          </a:p>
          <a:p>
            <a:pPr lvl="1">
              <a:buFont typeface="Arial" panose="020B0604020202020204" pitchFamily="34" charset="0"/>
              <a:buChar char="•"/>
            </a:pPr>
            <a:r>
              <a:rPr lang="en-US" sz="2200" u="sng" dirty="0" smtClean="0">
                <a:solidFill>
                  <a:srgbClr val="FFC000"/>
                </a:solidFill>
                <a:latin typeface="Times New Roman" pitchFamily="18" charset="0"/>
                <a:cs typeface="Times New Roman" pitchFamily="18" charset="0"/>
              </a:rPr>
              <a:t>Exercises</a:t>
            </a:r>
            <a:r>
              <a:rPr lang="en-US" sz="2200" dirty="0" smtClean="0">
                <a:solidFill>
                  <a:srgbClr val="FFC000"/>
                </a:solidFill>
                <a:latin typeface="Times New Roman" pitchFamily="18" charset="0"/>
                <a:cs typeface="Times New Roman" pitchFamily="18" charset="0"/>
              </a:rPr>
              <a:t> in ethical decision making – case studies/ dilemmas</a:t>
            </a:r>
          </a:p>
          <a:p>
            <a:pPr lvl="1">
              <a:buNone/>
            </a:pPr>
            <a:endParaRPr lang="en-US" sz="2200" dirty="0" smtClean="0">
              <a:latin typeface="Times New Roman" pitchFamily="18" charset="0"/>
              <a:cs typeface="Times New Roman" pitchFamily="18" charset="0"/>
            </a:endParaRPr>
          </a:p>
          <a:p>
            <a:pPr lvl="1">
              <a:buNone/>
            </a:pPr>
            <a:r>
              <a:rPr lang="en-US" sz="2200" dirty="0" smtClean="0">
                <a:latin typeface="Times New Roman" pitchFamily="18" charset="0"/>
                <a:cs typeface="Times New Roman" pitchFamily="18" charset="0"/>
              </a:rPr>
              <a:t>	</a:t>
            </a:r>
          </a:p>
          <a:p>
            <a:pPr lvl="1">
              <a:buNone/>
            </a:pPr>
            <a:endParaRPr lang="en-US" sz="22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1157</TotalTime>
  <Words>193</Words>
  <Application>Microsoft Office PowerPoint</Application>
  <PresentationFormat>On-screen Show (4:3)</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Constantia</vt:lpstr>
      <vt:lpstr>Times New Roman</vt:lpstr>
      <vt:lpstr>Wingdings 2</vt:lpstr>
      <vt:lpstr>Paper</vt:lpstr>
      <vt:lpstr>Philosophy</vt:lpstr>
      <vt:lpstr>Session objectives</vt:lpstr>
      <vt:lpstr>Case study 1 and the process of becoming a teacher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dc:title>
  <dc:creator>Home user</dc:creator>
  <cp:lastModifiedBy>Stephen Geofroy</cp:lastModifiedBy>
  <cp:revision>75</cp:revision>
  <dcterms:created xsi:type="dcterms:W3CDTF">2014-07-20T20:26:45Z</dcterms:created>
  <dcterms:modified xsi:type="dcterms:W3CDTF">2018-08-07T22:31:54Z</dcterms:modified>
</cp:coreProperties>
</file>