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6"/>
  </p:handoutMasterIdLst>
  <p:sldIdLst>
    <p:sldId id="256" r:id="rId2"/>
    <p:sldId id="282" r:id="rId3"/>
    <p:sldId id="266" r:id="rId4"/>
    <p:sldId id="283" r:id="rId5"/>
    <p:sldId id="267" r:id="rId6"/>
    <p:sldId id="257" r:id="rId7"/>
    <p:sldId id="262" r:id="rId8"/>
    <p:sldId id="284" r:id="rId9"/>
    <p:sldId id="264" r:id="rId10"/>
    <p:sldId id="265" r:id="rId11"/>
    <p:sldId id="285" r:id="rId12"/>
    <p:sldId id="288" r:id="rId13"/>
    <p:sldId id="286" r:id="rId14"/>
    <p:sldId id="289" r:id="rId15"/>
    <p:sldId id="290" r:id="rId16"/>
    <p:sldId id="287" r:id="rId17"/>
    <p:sldId id="269" r:id="rId18"/>
    <p:sldId id="280" r:id="rId19"/>
    <p:sldId id="270" r:id="rId20"/>
    <p:sldId id="278" r:id="rId21"/>
    <p:sldId id="274" r:id="rId22"/>
    <p:sldId id="281" r:id="rId23"/>
    <p:sldId id="263"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BAAD7B-1ED9-4B7D-A2EE-9C1B56550567}" type="datetimeFigureOut">
              <a:rPr lang="en-US" smtClean="0"/>
              <a:pPr/>
              <a:t>8/24/2018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D8880C-2405-4F1B-A08C-92460643C9E6}" type="slidenum">
              <a:rPr lang="en-US" smtClean="0"/>
              <a:pPr/>
              <a:t>‹#›</a:t>
            </a:fld>
            <a:endParaRPr lang="en-US"/>
          </a:p>
        </p:txBody>
      </p:sp>
    </p:spTree>
    <p:extLst>
      <p:ext uri="{BB962C8B-B14F-4D97-AF65-F5344CB8AC3E}">
        <p14:creationId xmlns:p14="http://schemas.microsoft.com/office/powerpoint/2010/main" val="21096740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8/24/2018</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8/24/2018</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8/24/2018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8/24/2018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8/24/2018</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8/24/2018</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8/24/2018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vAuv0HujFb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Fs0E69krO_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ayoclinic.org/diseases-conditions/narcissistic-personality-disorder/basics/symptoms/con-20025568" TargetMode="External"/><Relationship Id="rId2" Type="http://schemas.openxmlformats.org/officeDocument/2006/relationships/hyperlink" Target="https://www.youtube.com/watch?v=inIW1aZN2r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smtClean="0"/>
              <a:t>Morals and values education</a:t>
            </a:r>
            <a:endParaRPr lang="en-US" sz="3600" dirty="0"/>
          </a:p>
        </p:txBody>
      </p:sp>
      <p:sp>
        <p:nvSpPr>
          <p:cNvPr id="2" name="Title 1"/>
          <p:cNvSpPr>
            <a:spLocks noGrp="1"/>
          </p:cNvSpPr>
          <p:nvPr>
            <p:ph type="ctrTitle"/>
          </p:nvPr>
        </p:nvSpPr>
        <p:spPr>
          <a:xfrm>
            <a:off x="457200" y="1219200"/>
            <a:ext cx="8305800" cy="1447800"/>
          </a:xfrm>
        </p:spPr>
        <p:txBody>
          <a:bodyPr>
            <a:normAutofit/>
          </a:bodyPr>
          <a:lstStyle/>
          <a:p>
            <a:r>
              <a:rPr lang="en-US" sz="5400" smtClean="0"/>
              <a:t>Lecture on</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b="1" dirty="0" smtClean="0"/>
              <a:t>c) Rule based tradition. </a:t>
            </a:r>
            <a:r>
              <a:rPr lang="en-US" sz="2800" dirty="0" err="1" smtClean="0"/>
              <a:t>eg</a:t>
            </a:r>
            <a:r>
              <a:rPr lang="en-US" sz="2800" dirty="0" smtClean="0"/>
              <a:t>. Deontological -Kantian  approach emphasizes the ability to recognize and follow moral rules – no killing, lying self evident b/c it is wrong).</a:t>
            </a:r>
          </a:p>
          <a:p>
            <a:pPr>
              <a:buNone/>
            </a:pPr>
            <a:r>
              <a:rPr lang="en-US" sz="2800" dirty="0" smtClean="0"/>
              <a:t>     (Winch &amp; </a:t>
            </a:r>
            <a:r>
              <a:rPr lang="en-US" sz="2800" dirty="0" err="1" smtClean="0"/>
              <a:t>Gingell</a:t>
            </a:r>
            <a:r>
              <a:rPr lang="en-US" sz="2800" dirty="0" smtClean="0"/>
              <a:t>, 2004, p. 85)</a:t>
            </a:r>
          </a:p>
          <a:p>
            <a:pPr>
              <a:buNone/>
            </a:pPr>
            <a:endParaRPr lang="en-US" sz="2800" dirty="0"/>
          </a:p>
          <a:p>
            <a:pPr>
              <a:buNone/>
            </a:pPr>
            <a:r>
              <a:rPr lang="en-US" sz="2800" dirty="0" smtClean="0"/>
              <a:t>          Another classic example</a:t>
            </a:r>
          </a:p>
          <a:p>
            <a:endParaRPr lang="en-US" dirty="0"/>
          </a:p>
        </p:txBody>
      </p:sp>
      <p:sp>
        <p:nvSpPr>
          <p:cNvPr id="2" name="Title 1"/>
          <p:cNvSpPr>
            <a:spLocks noGrp="1"/>
          </p:cNvSpPr>
          <p:nvPr>
            <p:ph type="title"/>
          </p:nvPr>
        </p:nvSpPr>
        <p:spPr/>
        <p:txBody>
          <a:bodyPr/>
          <a:lstStyle/>
          <a:p>
            <a:r>
              <a:rPr lang="en-US" b="1" u="sng" dirty="0" smtClean="0"/>
              <a:t>Moral theoretical frameworks</a:t>
            </a:r>
            <a:r>
              <a:rPr lang="en-US" b="1"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Rights are justified by society, and may be conferred by law, by rules, or by common understanding within that society. One well known example is the right to life, liberty and security of person, which is enshrined in the Universal Declaration of Human Rights (Article 3</a:t>
            </a:r>
            <a:r>
              <a:rPr lang="en-US" dirty="0" smtClean="0"/>
              <a:t>).</a:t>
            </a:r>
          </a:p>
          <a:p>
            <a:endParaRPr lang="en-US" dirty="0"/>
          </a:p>
          <a:p>
            <a:r>
              <a:rPr lang="en-US" dirty="0"/>
              <a:t>Levin (2004, p.17) captures the concept of universal human rights:</a:t>
            </a:r>
            <a:endParaRPr lang="en-GB" dirty="0"/>
          </a:p>
          <a:p>
            <a:r>
              <a:rPr lang="en-US" dirty="0"/>
              <a:t>“Human beings are born equal in dignity and rights. These are moral claims that are inalienable and inherent in all human individuals by virtue of their humanity alone.”</a:t>
            </a:r>
            <a:endParaRPr lang="en-GB" dirty="0"/>
          </a:p>
          <a:p>
            <a:endParaRPr lang="en-GB" dirty="0"/>
          </a:p>
        </p:txBody>
      </p:sp>
      <p:sp>
        <p:nvSpPr>
          <p:cNvPr id="3" name="Title 2"/>
          <p:cNvSpPr>
            <a:spLocks noGrp="1"/>
          </p:cNvSpPr>
          <p:nvPr>
            <p:ph type="title"/>
          </p:nvPr>
        </p:nvSpPr>
        <p:spPr/>
        <p:txBody>
          <a:bodyPr/>
          <a:lstStyle/>
          <a:p>
            <a:r>
              <a:rPr lang="en-US" dirty="0" smtClean="0"/>
              <a:t>The Human Rights Tradition</a:t>
            </a:r>
            <a:endParaRPr lang="en-GB" dirty="0"/>
          </a:p>
        </p:txBody>
      </p:sp>
    </p:spTree>
    <p:extLst>
      <p:ext uri="{BB962C8B-B14F-4D97-AF65-F5344CB8AC3E}">
        <p14:creationId xmlns:p14="http://schemas.microsoft.com/office/powerpoint/2010/main" val="3501758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a:p>
        </p:txBody>
      </p:sp>
      <p:pic>
        <p:nvPicPr>
          <p:cNvPr id="1026" name="Picture 2" descr="Image result for to deny any person their human rights is t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0"/>
            <a:ext cx="8915400" cy="693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97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idea that the rights of human beings should be elaborated and protected has been gradually transformed into written norms. Many important landmarks led the way, such as in England, the Magna Carta (1215), the Petition of Right (1628) and the Bill of Rights (1689). During the eighteenth century early ideas of natural law developed into an acceptance of natural rights as legal rights, and these rights for the first time were written into national constitutions (Levin, 2004, p. 18)</a:t>
            </a:r>
            <a:endParaRPr lang="en-GB" dirty="0"/>
          </a:p>
        </p:txBody>
      </p:sp>
      <p:sp>
        <p:nvSpPr>
          <p:cNvPr id="3" name="Title 2"/>
          <p:cNvSpPr>
            <a:spLocks noGrp="1"/>
          </p:cNvSpPr>
          <p:nvPr>
            <p:ph type="title"/>
          </p:nvPr>
        </p:nvSpPr>
        <p:spPr/>
        <p:txBody>
          <a:bodyPr/>
          <a:lstStyle/>
          <a:p>
            <a:r>
              <a:rPr lang="en-US" dirty="0"/>
              <a:t>The Human Rights Tradition</a:t>
            </a:r>
            <a:endParaRPr lang="en-GB" dirty="0"/>
          </a:p>
        </p:txBody>
      </p:sp>
    </p:spTree>
    <p:extLst>
      <p:ext uri="{BB962C8B-B14F-4D97-AF65-F5344CB8AC3E}">
        <p14:creationId xmlns:p14="http://schemas.microsoft.com/office/powerpoint/2010/main" val="543018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57200" y="1983989"/>
            <a:ext cx="8229600" cy="3652022"/>
          </a:xfrm>
          <a:prstGeom prst="rect">
            <a:avLst/>
          </a:prstGeom>
        </p:spPr>
      </p:pic>
      <p:sp>
        <p:nvSpPr>
          <p:cNvPr id="3" name="Title 2"/>
          <p:cNvSpPr>
            <a:spLocks noGrp="1"/>
          </p:cNvSpPr>
          <p:nvPr>
            <p:ph type="title"/>
          </p:nvPr>
        </p:nvSpPr>
        <p:spPr/>
        <p:txBody>
          <a:bodyPr/>
          <a:lstStyle/>
          <a:p>
            <a:r>
              <a:rPr lang="en-US" dirty="0" smtClean="0"/>
              <a:t>        The Jason Jones ruling</a:t>
            </a:r>
            <a:endParaRPr lang="en-GB" dirty="0"/>
          </a:p>
        </p:txBody>
      </p:sp>
    </p:spTree>
    <p:extLst>
      <p:ext uri="{BB962C8B-B14F-4D97-AF65-F5344CB8AC3E}">
        <p14:creationId xmlns:p14="http://schemas.microsoft.com/office/powerpoint/2010/main" val="880372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57200" y="2282328"/>
            <a:ext cx="8229600" cy="3055344"/>
          </a:xfrm>
          <a:prstGeom prst="rect">
            <a:avLst/>
          </a:prstGeom>
        </p:spPr>
      </p:pic>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53622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a:t>
            </a:r>
            <a:r>
              <a:rPr lang="en-US" b="1" dirty="0"/>
              <a:t>UN Declaration of Human Rights (1948)</a:t>
            </a:r>
            <a:r>
              <a:rPr lang="en-US" dirty="0"/>
              <a:t> </a:t>
            </a:r>
            <a:endParaRPr lang="en-GB" dirty="0"/>
          </a:p>
          <a:p>
            <a:r>
              <a:rPr lang="en-US" b="1" dirty="0" smtClean="0"/>
              <a:t>Convention </a:t>
            </a:r>
            <a:r>
              <a:rPr lang="en-US" b="1" dirty="0"/>
              <a:t>on the rights of the </a:t>
            </a:r>
            <a:r>
              <a:rPr lang="en-US" b="1" dirty="0" smtClean="0"/>
              <a:t>child</a:t>
            </a:r>
            <a:r>
              <a:rPr lang="en-US" dirty="0" smtClean="0"/>
              <a:t> which has received near universal ratification by the international community (UNICEF, 1999). </a:t>
            </a:r>
            <a:endParaRPr lang="en-GB" dirty="0"/>
          </a:p>
          <a:p>
            <a:r>
              <a:rPr lang="en-US" b="1" dirty="0"/>
              <a:t>-The American Bill of Rights</a:t>
            </a:r>
            <a:r>
              <a:rPr lang="en-US" dirty="0"/>
              <a:t> (</a:t>
            </a:r>
            <a:r>
              <a:rPr lang="en-US" dirty="0" smtClean="0"/>
              <a:t>1791)</a:t>
            </a:r>
            <a:endParaRPr lang="en-GB" dirty="0"/>
          </a:p>
          <a:p>
            <a:r>
              <a:rPr lang="en-US" b="1" dirty="0"/>
              <a:t>-The French Declaration of the Rights of Man and</a:t>
            </a:r>
            <a:r>
              <a:rPr lang="en-US" dirty="0"/>
              <a:t> Citizen (1789)</a:t>
            </a:r>
            <a:endParaRPr lang="en-GB" dirty="0"/>
          </a:p>
          <a:p>
            <a:r>
              <a:rPr lang="en-US" b="1" dirty="0"/>
              <a:t>-The Canadian Charter of Rights and Freedoms</a:t>
            </a:r>
            <a:r>
              <a:rPr lang="en-US" dirty="0"/>
              <a:t> (1982</a:t>
            </a:r>
            <a:r>
              <a:rPr lang="en-US" dirty="0" smtClean="0"/>
              <a:t>).</a:t>
            </a:r>
          </a:p>
          <a:p>
            <a:r>
              <a:rPr lang="en-US" dirty="0" smtClean="0"/>
              <a:t>The South Africa Constitution</a:t>
            </a:r>
            <a:endParaRPr lang="en-GB" dirty="0"/>
          </a:p>
          <a:p>
            <a:endParaRPr lang="en-GB" dirty="0"/>
          </a:p>
        </p:txBody>
      </p:sp>
      <p:sp>
        <p:nvSpPr>
          <p:cNvPr id="3" name="Title 2"/>
          <p:cNvSpPr>
            <a:spLocks noGrp="1"/>
          </p:cNvSpPr>
          <p:nvPr>
            <p:ph type="title"/>
          </p:nvPr>
        </p:nvSpPr>
        <p:spPr/>
        <p:txBody>
          <a:bodyPr/>
          <a:lstStyle/>
          <a:p>
            <a:r>
              <a:rPr lang="en-US" dirty="0" smtClean="0"/>
              <a:t>HR landmark </a:t>
            </a:r>
            <a:r>
              <a:rPr lang="en-US" dirty="0"/>
              <a:t>documents </a:t>
            </a:r>
            <a:endParaRPr lang="en-GB" dirty="0"/>
          </a:p>
        </p:txBody>
      </p:sp>
    </p:spTree>
    <p:extLst>
      <p:ext uri="{BB962C8B-B14F-4D97-AF65-F5344CB8AC3E}">
        <p14:creationId xmlns:p14="http://schemas.microsoft.com/office/powerpoint/2010/main" val="2131215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u="sng" dirty="0" smtClean="0"/>
              <a:t>Moral education</a:t>
            </a:r>
            <a:r>
              <a:rPr lang="en-US" b="1" dirty="0" smtClean="0"/>
              <a:t> </a:t>
            </a:r>
            <a:r>
              <a:rPr lang="en-US" dirty="0" smtClean="0"/>
              <a:t>is effected</a:t>
            </a:r>
            <a:r>
              <a:rPr lang="en-US" b="1" dirty="0" smtClean="0"/>
              <a:t> </a:t>
            </a:r>
            <a:r>
              <a:rPr lang="en-US" dirty="0" smtClean="0"/>
              <a:t>by way of </a:t>
            </a:r>
            <a:r>
              <a:rPr lang="en-US" b="1" dirty="0" smtClean="0"/>
              <a:t>exemplification</a:t>
            </a:r>
            <a:r>
              <a:rPr lang="en-US" dirty="0" smtClean="0"/>
              <a:t> (</a:t>
            </a:r>
            <a:r>
              <a:rPr lang="en-US" dirty="0" smtClean="0">
                <a:solidFill>
                  <a:srgbClr val="C00000"/>
                </a:solidFill>
              </a:rPr>
              <a:t>modeling</a:t>
            </a:r>
            <a:r>
              <a:rPr lang="en-US" dirty="0" smtClean="0"/>
              <a:t> the good- good example </a:t>
            </a:r>
            <a:r>
              <a:rPr lang="en-US" dirty="0" err="1" smtClean="0"/>
              <a:t>eg</a:t>
            </a:r>
            <a:r>
              <a:rPr lang="en-US" dirty="0" smtClean="0"/>
              <a:t> empathy, compassion, courage), </a:t>
            </a:r>
            <a:r>
              <a:rPr lang="en-US" b="1" dirty="0" smtClean="0"/>
              <a:t>encouragement</a:t>
            </a:r>
            <a:r>
              <a:rPr lang="en-US" dirty="0" smtClean="0"/>
              <a:t> (the by the adult model to get the children to follow through </a:t>
            </a:r>
            <a:r>
              <a:rPr lang="en-US" dirty="0" smtClean="0">
                <a:solidFill>
                  <a:srgbClr val="C00000"/>
                </a:solidFill>
              </a:rPr>
              <a:t>use of techniques </a:t>
            </a:r>
            <a:r>
              <a:rPr lang="en-US" dirty="0" smtClean="0"/>
              <a:t> in behavior as modeled- </a:t>
            </a:r>
            <a:r>
              <a:rPr lang="en-US" dirty="0" err="1" smtClean="0"/>
              <a:t>eg</a:t>
            </a:r>
            <a:r>
              <a:rPr lang="en-US" dirty="0" smtClean="0"/>
              <a:t> praise and blame) and </a:t>
            </a:r>
            <a:r>
              <a:rPr lang="en-US" b="1" dirty="0" smtClean="0"/>
              <a:t>enlightenment</a:t>
            </a:r>
            <a:r>
              <a:rPr lang="en-US" dirty="0" smtClean="0"/>
              <a:t> (the development of those </a:t>
            </a:r>
            <a:r>
              <a:rPr lang="en-US" i="1" dirty="0" smtClean="0">
                <a:solidFill>
                  <a:srgbClr val="C00000"/>
                </a:solidFill>
              </a:rPr>
              <a:t>cognitive</a:t>
            </a:r>
            <a:r>
              <a:rPr lang="en-US" dirty="0" smtClean="0"/>
              <a:t> elements of morality required for arriving at right reasons for action provided by the usual forms of verbal instruction) (Hamm, 1989, pp. 151-159)</a:t>
            </a:r>
            <a:r>
              <a:rPr lang="en-US" b="1" dirty="0"/>
              <a:t> </a:t>
            </a:r>
            <a:r>
              <a:rPr lang="en-US" b="1" dirty="0" smtClean="0"/>
              <a:t>&amp; </a:t>
            </a:r>
            <a:r>
              <a:rPr lang="en-US" dirty="0" smtClean="0"/>
              <a:t>(David-</a:t>
            </a:r>
            <a:r>
              <a:rPr lang="en-US" dirty="0" err="1" smtClean="0"/>
              <a:t>Morrison,V</a:t>
            </a:r>
            <a:r>
              <a:rPr lang="en-US" dirty="0"/>
              <a:t>. &amp; </a:t>
            </a:r>
            <a:r>
              <a:rPr lang="en-US" dirty="0" smtClean="0"/>
              <a:t>McCallum)</a:t>
            </a:r>
            <a:r>
              <a:rPr lang="en-US" b="1" dirty="0" smtClean="0"/>
              <a:t> </a:t>
            </a: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The How</a:t>
            </a:r>
            <a:endParaRPr lang="en-US" dirty="0"/>
          </a:p>
        </p:txBody>
      </p:sp>
    </p:spTree>
    <p:extLst>
      <p:ext uri="{BB962C8B-B14F-4D97-AF65-F5344CB8AC3E}">
        <p14:creationId xmlns:p14="http://schemas.microsoft.com/office/powerpoint/2010/main" val="460288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10200"/>
          </a:xfrm>
        </p:spPr>
        <p:txBody>
          <a:bodyPr>
            <a:normAutofit/>
          </a:bodyPr>
          <a:lstStyle/>
          <a:p>
            <a:pPr>
              <a:buNone/>
            </a:pPr>
            <a:r>
              <a:rPr lang="en-US" dirty="0" smtClean="0"/>
              <a:t>School is like a </a:t>
            </a:r>
            <a:r>
              <a:rPr lang="en-US" i="1" dirty="0" smtClean="0"/>
              <a:t>polis (City)</a:t>
            </a:r>
          </a:p>
          <a:p>
            <a:pPr lvl="1">
              <a:lnSpc>
                <a:spcPct val="150000"/>
              </a:lnSpc>
            </a:pPr>
            <a:r>
              <a:rPr lang="en-US" dirty="0" smtClean="0"/>
              <a:t>A group of people who share a vision for what constitutes a civilized life</a:t>
            </a:r>
          </a:p>
          <a:p>
            <a:pPr lvl="1">
              <a:lnSpc>
                <a:spcPct val="150000"/>
              </a:lnSpc>
            </a:pPr>
            <a:r>
              <a:rPr lang="en-US" dirty="0" smtClean="0"/>
              <a:t>Not by chance</a:t>
            </a:r>
          </a:p>
          <a:p>
            <a:pPr lvl="1">
              <a:lnSpc>
                <a:spcPct val="150000"/>
              </a:lnSpc>
            </a:pPr>
            <a:r>
              <a:rPr lang="en-US" dirty="0" smtClean="0"/>
              <a:t>Shared principles and core beliefs</a:t>
            </a:r>
          </a:p>
          <a:p>
            <a:pPr lvl="1">
              <a:lnSpc>
                <a:spcPct val="150000"/>
              </a:lnSpc>
            </a:pPr>
            <a:r>
              <a:rPr lang="en-US" dirty="0" smtClean="0"/>
              <a:t>Committed citizens</a:t>
            </a:r>
          </a:p>
          <a:p>
            <a:pPr lvl="1">
              <a:lnSpc>
                <a:spcPct val="150000"/>
              </a:lnSpc>
            </a:pPr>
            <a:r>
              <a:rPr lang="en-US" dirty="0" smtClean="0"/>
              <a:t>Safe place</a:t>
            </a:r>
          </a:p>
          <a:p>
            <a:pPr lvl="2">
              <a:lnSpc>
                <a:spcPct val="150000"/>
              </a:lnSpc>
            </a:pPr>
            <a:r>
              <a:rPr lang="en-US" dirty="0" smtClean="0"/>
              <a:t>Compared to outside the walls</a:t>
            </a:r>
          </a:p>
          <a:p>
            <a:pPr>
              <a:buNone/>
            </a:pPr>
            <a:endParaRPr lang="en-US" dirty="0"/>
          </a:p>
        </p:txBody>
      </p:sp>
      <p:sp>
        <p:nvSpPr>
          <p:cNvPr id="2" name="Title 1"/>
          <p:cNvSpPr>
            <a:spLocks noGrp="1"/>
          </p:cNvSpPr>
          <p:nvPr>
            <p:ph type="title"/>
          </p:nvPr>
        </p:nvSpPr>
        <p:spPr>
          <a:xfrm>
            <a:off x="457200" y="152400"/>
            <a:ext cx="8229600" cy="76200"/>
          </a:xfrm>
        </p:spPr>
        <p:txBody>
          <a:bodyPr>
            <a:normAutofit fontScale="90000"/>
          </a:bodyPr>
          <a:lstStyle/>
          <a:p>
            <a:endParaRPr lang="en-US" dirty="0"/>
          </a:p>
        </p:txBody>
      </p:sp>
    </p:spTree>
    <p:extLst>
      <p:ext uri="{BB962C8B-B14F-4D97-AF65-F5344CB8AC3E}">
        <p14:creationId xmlns:p14="http://schemas.microsoft.com/office/powerpoint/2010/main" val="460288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Ethos and network of relationships and learning contexts/ environments</a:t>
            </a:r>
          </a:p>
          <a:p>
            <a:endParaRPr lang="en-US" dirty="0"/>
          </a:p>
          <a:p>
            <a:r>
              <a:rPr lang="en-US" dirty="0"/>
              <a:t>E.g. The way we arrange  and structure our school and its activities. </a:t>
            </a:r>
            <a:endParaRPr lang="en-US" dirty="0" smtClean="0"/>
          </a:p>
          <a:p>
            <a:r>
              <a:rPr lang="en-US" dirty="0" smtClean="0"/>
              <a:t>Being consistent – talking the talk and walking the walk in consistent continuous way not fragmented or </a:t>
            </a:r>
            <a:r>
              <a:rPr lang="en-US" dirty="0" err="1" smtClean="0"/>
              <a:t>compartmentalised</a:t>
            </a:r>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A “whole-school” approach</a:t>
            </a:r>
            <a:endParaRPr lang="en-US" dirty="0"/>
          </a:p>
        </p:txBody>
      </p:sp>
    </p:spTree>
    <p:extLst>
      <p:ext uri="{BB962C8B-B14F-4D97-AF65-F5344CB8AC3E}">
        <p14:creationId xmlns:p14="http://schemas.microsoft.com/office/powerpoint/2010/main" val="228443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Our perceptions!</a:t>
            </a:r>
          </a:p>
          <a:p>
            <a:pPr marL="0" indent="0">
              <a:buNone/>
            </a:pPr>
            <a:endParaRPr lang="en-GB" dirty="0"/>
          </a:p>
        </p:txBody>
      </p:sp>
      <p:sp>
        <p:nvSpPr>
          <p:cNvPr id="3" name="Title 2"/>
          <p:cNvSpPr>
            <a:spLocks noGrp="1"/>
          </p:cNvSpPr>
          <p:nvPr>
            <p:ph type="title"/>
          </p:nvPr>
        </p:nvSpPr>
        <p:spPr/>
        <p:txBody>
          <a:bodyPr/>
          <a:lstStyle/>
          <a:p>
            <a:r>
              <a:rPr lang="en-US" dirty="0" smtClean="0"/>
              <a:t>Moral life of Trinidad &amp; Tobago</a:t>
            </a:r>
            <a:endParaRPr lang="en-GB" dirty="0"/>
          </a:p>
        </p:txBody>
      </p:sp>
    </p:spTree>
    <p:extLst>
      <p:ext uri="{BB962C8B-B14F-4D97-AF65-F5344CB8AC3E}">
        <p14:creationId xmlns:p14="http://schemas.microsoft.com/office/powerpoint/2010/main" val="11658579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lstStyle/>
          <a:p>
            <a:pPr eaLnBrk="1" hangingPunct="1"/>
            <a:r>
              <a:rPr lang="en-US" sz="2800" i="1" dirty="0" smtClean="0"/>
              <a:t>The good school has readily recognizable moral and intellectual qualities, or more specifically, traits. Of these, the most educationally significant are: </a:t>
            </a:r>
          </a:p>
          <a:p>
            <a:pPr lvl="1" eaLnBrk="1" hangingPunct="1"/>
            <a:r>
              <a:rPr lang="en-US" i="1" dirty="0" smtClean="0"/>
              <a:t> Respect for persons( self and others)</a:t>
            </a:r>
          </a:p>
          <a:p>
            <a:pPr lvl="1" eaLnBrk="1" hangingPunct="1"/>
            <a:r>
              <a:rPr lang="en-US" i="1" dirty="0" smtClean="0"/>
              <a:t>Truth</a:t>
            </a:r>
          </a:p>
          <a:p>
            <a:pPr lvl="1" eaLnBrk="1" hangingPunct="1"/>
            <a:r>
              <a:rPr lang="en-US" i="1" dirty="0" smtClean="0"/>
              <a:t>Justice</a:t>
            </a:r>
          </a:p>
          <a:p>
            <a:pPr lvl="1" eaLnBrk="1" hangingPunct="1"/>
            <a:r>
              <a:rPr lang="en-US" i="1" dirty="0" smtClean="0"/>
              <a:t>Responsibility</a:t>
            </a:r>
          </a:p>
          <a:p>
            <a:pPr lvl="1" eaLnBrk="1" hangingPunct="1">
              <a:buFontTx/>
              <a:buNone/>
            </a:pPr>
            <a:r>
              <a:rPr lang="en-US" dirty="0" smtClean="0"/>
              <a:t>(</a:t>
            </a:r>
            <a:r>
              <a:rPr lang="en-US" dirty="0" err="1" smtClean="0"/>
              <a:t>Ungoed</a:t>
            </a:r>
            <a:r>
              <a:rPr lang="en-US" dirty="0" smtClean="0"/>
              <a:t>-Thomas, 1997, p. 5)</a:t>
            </a:r>
          </a:p>
          <a:p>
            <a:pPr lvl="1" eaLnBrk="1" hangingPunct="1"/>
            <a:endParaRPr lang="en-US" dirty="0" smtClean="0"/>
          </a:p>
        </p:txBody>
      </p:sp>
      <p:sp>
        <p:nvSpPr>
          <p:cNvPr id="19460" name="Date Placeholder 3"/>
          <p:cNvSpPr>
            <a:spLocks noGrp="1"/>
          </p:cNvSpPr>
          <p:nvPr>
            <p:ph type="dt" sz="half" idx="1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endParaRPr lang="en-US" sz="1400" dirty="0" smtClean="0"/>
          </a:p>
        </p:txBody>
      </p:sp>
      <p:sp>
        <p:nvSpPr>
          <p:cNvPr id="5" name="Slide Number Placeholder 4"/>
          <p:cNvSpPr>
            <a:spLocks noGrp="1"/>
          </p:cNvSpPr>
          <p:nvPr>
            <p:ph type="sldNum" sz="quarter" idx="15"/>
          </p:nvPr>
        </p:nvSpPr>
        <p:spPr/>
        <p:txBody>
          <a:bodyPr/>
          <a:lstStyle/>
          <a:p>
            <a:pPr lvl="1">
              <a:defRPr/>
            </a:pPr>
            <a:endParaRPr lang="en-US" dirty="0">
              <a:latin typeface="+mn-lt"/>
            </a:endParaRPr>
          </a:p>
        </p:txBody>
      </p:sp>
      <p:sp>
        <p:nvSpPr>
          <p:cNvPr id="2" name="Title 1"/>
          <p:cNvSpPr>
            <a:spLocks noGrp="1"/>
          </p:cNvSpPr>
          <p:nvPr>
            <p:ph type="title"/>
          </p:nvPr>
        </p:nvSpPr>
        <p:spPr/>
        <p:txBody>
          <a:bodyPr/>
          <a:lstStyle/>
          <a:p>
            <a:pPr eaLnBrk="1" hangingPunct="1">
              <a:defRPr/>
            </a:pPr>
            <a:r>
              <a:rPr lang="en-US" dirty="0" smtClean="0"/>
              <a:t>The good school</a:t>
            </a:r>
          </a:p>
        </p:txBody>
      </p:sp>
    </p:spTree>
    <p:extLst>
      <p:ext uri="{BB962C8B-B14F-4D97-AF65-F5344CB8AC3E}">
        <p14:creationId xmlns:p14="http://schemas.microsoft.com/office/powerpoint/2010/main" val="4061106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endParaRPr lang="en-US" dirty="0"/>
          </a:p>
          <a:p>
            <a:r>
              <a:rPr lang="en-US" dirty="0" smtClean="0"/>
              <a:t>If for example, a crucial ingredient is </a:t>
            </a:r>
            <a:r>
              <a:rPr lang="en-US" i="1" dirty="0" smtClean="0"/>
              <a:t>unconditional respect for a human being </a:t>
            </a:r>
            <a:r>
              <a:rPr lang="en-US" dirty="0" smtClean="0"/>
              <a:t>then, what do we do to promote that? How do we think and plan for it? </a:t>
            </a:r>
          </a:p>
          <a:p>
            <a:endParaRPr lang="en-US" dirty="0"/>
          </a:p>
        </p:txBody>
      </p:sp>
      <p:sp>
        <p:nvSpPr>
          <p:cNvPr id="2" name="Title 1"/>
          <p:cNvSpPr>
            <a:spLocks noGrp="1"/>
          </p:cNvSpPr>
          <p:nvPr>
            <p:ph type="title"/>
          </p:nvPr>
        </p:nvSpPr>
        <p:spPr/>
        <p:txBody>
          <a:bodyPr>
            <a:normAutofit fontScale="90000"/>
          </a:bodyPr>
          <a:lstStyle/>
          <a:p>
            <a:r>
              <a:rPr lang="en-US" dirty="0" smtClean="0"/>
              <a:t>Arranging schools with goals in mind</a:t>
            </a:r>
            <a:endParaRPr lang="en-US" dirty="0"/>
          </a:p>
        </p:txBody>
      </p:sp>
    </p:spTree>
    <p:extLst>
      <p:ext uri="{BB962C8B-B14F-4D97-AF65-F5344CB8AC3E}">
        <p14:creationId xmlns:p14="http://schemas.microsoft.com/office/powerpoint/2010/main" val="11123682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62600"/>
          </a:xfrm>
        </p:spPr>
        <p:txBody>
          <a:bodyPr>
            <a:normAutofit fontScale="92500"/>
          </a:bodyPr>
          <a:lstStyle/>
          <a:p>
            <a:pPr>
              <a:lnSpc>
                <a:spcPct val="200000"/>
              </a:lnSpc>
              <a:buFontTx/>
              <a:buNone/>
            </a:pPr>
            <a:r>
              <a:rPr lang="en-US" dirty="0" smtClean="0"/>
              <a:t>When a people or government fails to attend to what holds their city together, when citizens have little regard for the common good, when political leaders betray or distort the moral ideals and principles for which they supposedly stand, then as Yeats prophetically pointed out, Things fall apart, the center cannot hold…”</a:t>
            </a:r>
          </a:p>
          <a:p>
            <a:pPr>
              <a:lnSpc>
                <a:spcPct val="200000"/>
              </a:lnSpc>
              <a:buFontTx/>
              <a:buNone/>
            </a:pPr>
            <a:r>
              <a:rPr lang="en-US" sz="2000" dirty="0" smtClean="0"/>
              <a:t>							(Ryan &amp; </a:t>
            </a:r>
            <a:r>
              <a:rPr lang="en-US" sz="2000" dirty="0" err="1" smtClean="0"/>
              <a:t>Bohlin</a:t>
            </a:r>
            <a:r>
              <a:rPr lang="en-US" sz="2000" dirty="0" smtClean="0"/>
              <a:t>, 2000.)</a:t>
            </a:r>
            <a:endParaRPr lang="en-US" dirty="0"/>
          </a:p>
        </p:txBody>
      </p:sp>
      <p:sp>
        <p:nvSpPr>
          <p:cNvPr id="2" name="Title 1"/>
          <p:cNvSpPr>
            <a:spLocks noGrp="1"/>
          </p:cNvSpPr>
          <p:nvPr>
            <p:ph type="title"/>
          </p:nvPr>
        </p:nvSpPr>
        <p:spPr>
          <a:xfrm>
            <a:off x="457200" y="152400"/>
            <a:ext cx="8229600" cy="76200"/>
          </a:xfrm>
        </p:spPr>
        <p:txBody>
          <a:bodyPr>
            <a:normAutofit fontScale="90000"/>
          </a:bodyPr>
          <a:lstStyle/>
          <a:p>
            <a:endParaRPr lang="en-US" dirty="0"/>
          </a:p>
        </p:txBody>
      </p:sp>
    </p:spTree>
    <p:extLst>
      <p:ext uri="{BB962C8B-B14F-4D97-AF65-F5344CB8AC3E}">
        <p14:creationId xmlns:p14="http://schemas.microsoft.com/office/powerpoint/2010/main" val="1112368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smtClean="0"/>
              <a:t>Winch C. &amp; </a:t>
            </a:r>
            <a:r>
              <a:rPr lang="en-US" b="1" dirty="0" err="1" smtClean="0"/>
              <a:t>Gingell</a:t>
            </a:r>
            <a:r>
              <a:rPr lang="en-US" b="1" dirty="0" smtClean="0"/>
              <a:t> J.  (2004). </a:t>
            </a:r>
            <a:r>
              <a:rPr lang="en-US" b="1" i="1" dirty="0" smtClean="0"/>
              <a:t>Philosophy &amp; Educational Policy- A Critical Introduction</a:t>
            </a:r>
            <a:r>
              <a:rPr lang="en-US" b="1" dirty="0" smtClean="0"/>
              <a:t>. London, UK: </a:t>
            </a:r>
            <a:r>
              <a:rPr lang="en-US" b="1" dirty="0" err="1" smtClean="0"/>
              <a:t>Routledge-Falmer</a:t>
            </a:r>
            <a:r>
              <a:rPr lang="en-US" b="1" dirty="0" smtClean="0"/>
              <a:t>. </a:t>
            </a:r>
          </a:p>
          <a:p>
            <a:endParaRPr lang="en-US" b="1" dirty="0" smtClean="0"/>
          </a:p>
          <a:p>
            <a:r>
              <a:rPr lang="en-US" b="1" dirty="0" smtClean="0"/>
              <a:t>David-</a:t>
            </a:r>
            <a:r>
              <a:rPr lang="en-US" b="1" dirty="0" err="1" smtClean="0"/>
              <a:t>Morrison,V</a:t>
            </a:r>
            <a:r>
              <a:rPr lang="en-US" b="1" dirty="0" smtClean="0"/>
              <a:t>. &amp; McCallum D. Educating for values, attitudes, and character </a:t>
            </a:r>
            <a:r>
              <a:rPr lang="en-US" b="1" dirty="0"/>
              <a:t>d</a:t>
            </a:r>
            <a:r>
              <a:rPr lang="en-US" b="1" dirty="0" smtClean="0"/>
              <a:t>evelopment: Policy and practice in the formal Curriculum in </a:t>
            </a:r>
            <a:r>
              <a:rPr lang="en-US" b="1" dirty="0"/>
              <a:t>s</a:t>
            </a:r>
            <a:r>
              <a:rPr lang="en-US" b="1" dirty="0" smtClean="0"/>
              <a:t>ocial studies and history. In </a:t>
            </a:r>
            <a:r>
              <a:rPr lang="en-US" b="1" i="1" dirty="0"/>
              <a:t>C</a:t>
            </a:r>
            <a:r>
              <a:rPr lang="en-US" b="1" i="1" dirty="0" smtClean="0"/>
              <a:t>aribbean Journal of Education </a:t>
            </a:r>
            <a:r>
              <a:rPr lang="en-US" b="1" dirty="0" smtClean="0"/>
              <a:t>(25) (2)</a:t>
            </a:r>
          </a:p>
          <a:p>
            <a:pPr>
              <a:buNone/>
            </a:pPr>
            <a:endParaRPr lang="en-US" b="1" dirty="0" smtClean="0"/>
          </a:p>
          <a:p>
            <a:r>
              <a:rPr lang="en-US" b="1" dirty="0" smtClean="0"/>
              <a:t>Hamm, C., (1989). </a:t>
            </a:r>
            <a:r>
              <a:rPr lang="en-US" b="1" i="1" dirty="0" smtClean="0"/>
              <a:t>Philosophical issues in Education</a:t>
            </a:r>
            <a:r>
              <a:rPr lang="en-US" b="1" dirty="0" smtClean="0"/>
              <a:t>. London, UK: Routledge / </a:t>
            </a:r>
            <a:r>
              <a:rPr lang="en-US" b="1" dirty="0" err="1" smtClean="0"/>
              <a:t>Falmer</a:t>
            </a:r>
            <a:r>
              <a:rPr lang="en-US" b="1" dirty="0" smtClean="0"/>
              <a:t>. </a:t>
            </a:r>
          </a:p>
          <a:p>
            <a:endParaRPr lang="en-US" b="1" dirty="0" smtClean="0"/>
          </a:p>
          <a:p>
            <a:r>
              <a:rPr lang="en-US" b="1" dirty="0"/>
              <a:t>Levin, L. 2004. Human rights: Questions and Answers (4th </a:t>
            </a:r>
            <a:r>
              <a:rPr lang="en-US" b="1" dirty="0" err="1"/>
              <a:t>edn</a:t>
            </a:r>
            <a:r>
              <a:rPr lang="en-US" b="1" dirty="0"/>
              <a:t>.). Paris: UNESCO Publishing.</a:t>
            </a:r>
            <a:endParaRPr lang="en-GB" b="1" dirty="0"/>
          </a:p>
          <a:p>
            <a:endParaRPr lang="en-US" b="1" dirty="0" smtClean="0"/>
          </a:p>
          <a:p>
            <a:pPr>
              <a:buNone/>
            </a:pPr>
            <a:endParaRPr lang="en-US" dirty="0" smtClean="0"/>
          </a:p>
          <a:p>
            <a:r>
              <a:rPr lang="en-US" b="1" dirty="0" err="1" smtClean="0"/>
              <a:t>Rachels</a:t>
            </a:r>
            <a:r>
              <a:rPr lang="en-US" b="1" dirty="0" smtClean="0"/>
              <a:t>, J., ( 1998). </a:t>
            </a:r>
            <a:r>
              <a:rPr lang="en-US" b="1" i="1" dirty="0" smtClean="0"/>
              <a:t>Ethical Theory 2</a:t>
            </a:r>
            <a:r>
              <a:rPr lang="en-US" b="1" dirty="0" smtClean="0"/>
              <a:t>. Oxford, UK: Oxford University Press. </a:t>
            </a:r>
          </a:p>
          <a:p>
            <a:endParaRPr lang="en-US" dirty="0"/>
          </a:p>
        </p:txBody>
      </p:sp>
      <p:sp>
        <p:nvSpPr>
          <p:cNvPr id="2" name="Title 1"/>
          <p:cNvSpPr>
            <a:spLocks noGrp="1"/>
          </p:cNvSpPr>
          <p:nvPr>
            <p:ph type="title"/>
          </p:nvPr>
        </p:nvSpPr>
        <p:spPr/>
        <p:txBody>
          <a:bodyPr/>
          <a:lstStyle/>
          <a:p>
            <a:r>
              <a:rPr lang="en-US" dirty="0" smtClean="0"/>
              <a:t>Sources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dirty="0">
                <a:cs typeface="Times New Roman" charset="0"/>
              </a:rPr>
              <a:t>Ryan, K. &amp; </a:t>
            </a:r>
            <a:r>
              <a:rPr lang="en-US" dirty="0" err="1">
                <a:cs typeface="Times New Roman" charset="0"/>
              </a:rPr>
              <a:t>Bohlin</a:t>
            </a:r>
            <a:r>
              <a:rPr lang="en-US" dirty="0">
                <a:cs typeface="Times New Roman" charset="0"/>
              </a:rPr>
              <a:t>, K. </a:t>
            </a:r>
            <a:r>
              <a:rPr lang="en-US" dirty="0">
                <a:solidFill>
                  <a:schemeClr val="tx2"/>
                </a:solidFill>
                <a:effectLst>
                  <a:outerShdw blurRad="38100" dist="38100" dir="2700000" algn="tl">
                    <a:srgbClr val="000000"/>
                  </a:outerShdw>
                </a:effectLst>
                <a:cs typeface="Times New Roman" charset="0"/>
              </a:rPr>
              <a:t>(2000). </a:t>
            </a:r>
            <a:r>
              <a:rPr lang="en-US" dirty="0">
                <a:cs typeface="Times New Roman" charset="0"/>
              </a:rPr>
              <a:t>Building a Community of Virtue. In </a:t>
            </a:r>
            <a:r>
              <a:rPr lang="en-US" i="1" dirty="0">
                <a:cs typeface="Times New Roman" charset="0"/>
              </a:rPr>
              <a:t>The </a:t>
            </a:r>
            <a:r>
              <a:rPr lang="en-US" i="1" dirty="0" err="1">
                <a:cs typeface="Times New Roman" charset="0"/>
              </a:rPr>
              <a:t>Jossey</a:t>
            </a:r>
            <a:r>
              <a:rPr lang="en-US" i="1" dirty="0">
                <a:cs typeface="Times New Roman" charset="0"/>
              </a:rPr>
              <a:t> –Bass Reader on Educational </a:t>
            </a:r>
            <a:r>
              <a:rPr lang="en-US" i="1" dirty="0">
                <a:solidFill>
                  <a:schemeClr val="tx2"/>
                </a:solidFill>
                <a:effectLst>
                  <a:outerShdw blurRad="38100" dist="38100" dir="2700000" algn="tl">
                    <a:srgbClr val="000000"/>
                  </a:outerShdw>
                </a:effectLst>
                <a:cs typeface="Times New Roman" charset="0"/>
              </a:rPr>
              <a:t>Leadership </a:t>
            </a:r>
            <a:r>
              <a:rPr lang="en-US" dirty="0">
                <a:solidFill>
                  <a:schemeClr val="tx2"/>
                </a:solidFill>
                <a:effectLst>
                  <a:outerShdw blurRad="38100" dist="38100" dir="2700000" algn="tl">
                    <a:srgbClr val="000000"/>
                  </a:outerShdw>
                </a:effectLst>
                <a:cs typeface="Times New Roman" charset="0"/>
              </a:rPr>
              <a:t>(pp. 309 – </a:t>
            </a:r>
            <a:r>
              <a:rPr lang="en-US" dirty="0" smtClean="0">
                <a:solidFill>
                  <a:schemeClr val="tx2"/>
                </a:solidFill>
                <a:effectLst>
                  <a:outerShdw blurRad="38100" dist="38100" dir="2700000" algn="tl">
                    <a:srgbClr val="000000"/>
                  </a:outerShdw>
                </a:effectLst>
                <a:cs typeface="Times New Roman" charset="0"/>
              </a:rPr>
              <a:t>336). </a:t>
            </a:r>
            <a:r>
              <a:rPr lang="en-US" dirty="0">
                <a:solidFill>
                  <a:schemeClr val="tx2"/>
                </a:solidFill>
                <a:effectLst>
                  <a:outerShdw blurRad="38100" dist="38100" dir="2700000" algn="tl">
                    <a:srgbClr val="000000"/>
                  </a:outerShdw>
                </a:effectLst>
                <a:cs typeface="Times New Roman" charset="0"/>
              </a:rPr>
              <a:t>San </a:t>
            </a:r>
            <a:r>
              <a:rPr lang="en-US" dirty="0" err="1">
                <a:solidFill>
                  <a:schemeClr val="tx2"/>
                </a:solidFill>
                <a:effectLst>
                  <a:outerShdw blurRad="38100" dist="38100" dir="2700000" algn="tl">
                    <a:srgbClr val="000000"/>
                  </a:outerShdw>
                </a:effectLst>
                <a:cs typeface="Times New Roman" charset="0"/>
              </a:rPr>
              <a:t>Fransisco</a:t>
            </a:r>
            <a:r>
              <a:rPr lang="en-US" dirty="0">
                <a:solidFill>
                  <a:schemeClr val="tx2"/>
                </a:solidFill>
                <a:effectLst>
                  <a:outerShdw blurRad="38100" dist="38100" dir="2700000" algn="tl">
                    <a:srgbClr val="000000"/>
                  </a:outerShdw>
                </a:effectLst>
                <a:cs typeface="Times New Roman" charset="0"/>
              </a:rPr>
              <a:t>, </a:t>
            </a:r>
            <a:r>
              <a:rPr lang="en-US" dirty="0" err="1">
                <a:solidFill>
                  <a:schemeClr val="tx2"/>
                </a:solidFill>
                <a:effectLst>
                  <a:outerShdw blurRad="38100" dist="38100" dir="2700000" algn="tl">
                    <a:srgbClr val="000000"/>
                  </a:outerShdw>
                </a:effectLst>
                <a:cs typeface="Times New Roman" charset="0"/>
              </a:rPr>
              <a:t>Jossey</a:t>
            </a:r>
            <a:r>
              <a:rPr lang="en-US" dirty="0">
                <a:solidFill>
                  <a:schemeClr val="tx2"/>
                </a:solidFill>
                <a:effectLst>
                  <a:outerShdw blurRad="38100" dist="38100" dir="2700000" algn="tl">
                    <a:srgbClr val="000000"/>
                  </a:outerShdw>
                </a:effectLst>
                <a:cs typeface="Times New Roman" charset="0"/>
              </a:rPr>
              <a:t>-Bass.</a:t>
            </a:r>
            <a:endParaRPr lang="en-US" dirty="0">
              <a:cs typeface="Times New Roman" charset="0"/>
            </a:endParaRPr>
          </a:p>
          <a:p>
            <a:pPr>
              <a:defRPr/>
            </a:pPr>
            <a:r>
              <a:rPr lang="en-US" b="1" dirty="0" err="1"/>
              <a:t>Ungoed</a:t>
            </a:r>
            <a:r>
              <a:rPr lang="en-US" b="1" dirty="0"/>
              <a:t>-Thomas, J. (1997). </a:t>
            </a:r>
            <a:r>
              <a:rPr lang="en-US" b="1" i="1" dirty="0"/>
              <a:t>Vision of a school: The good school in the good society. </a:t>
            </a:r>
            <a:r>
              <a:rPr lang="en-US" b="1" dirty="0" smtClean="0"/>
              <a:t>London, </a:t>
            </a:r>
            <a:r>
              <a:rPr lang="en-US" b="1" dirty="0" err="1" smtClean="0"/>
              <a:t>UK:Cassell</a:t>
            </a:r>
            <a:r>
              <a:rPr lang="en-US" b="1" dirty="0"/>
              <a:t>.</a:t>
            </a:r>
          </a:p>
          <a:p>
            <a:endParaRPr lang="en-US" dirty="0"/>
          </a:p>
        </p:txBody>
      </p:sp>
      <p:sp>
        <p:nvSpPr>
          <p:cNvPr id="2" name="Title 1"/>
          <p:cNvSpPr>
            <a:spLocks noGrp="1"/>
          </p:cNvSpPr>
          <p:nvPr>
            <p:ph type="title"/>
          </p:nvPr>
        </p:nvSpPr>
        <p:spPr/>
        <p:txBody>
          <a:bodyPr/>
          <a:lstStyle/>
          <a:p>
            <a:r>
              <a:rPr lang="en-US" dirty="0"/>
              <a:t>Sources</a:t>
            </a:r>
          </a:p>
        </p:txBody>
      </p:sp>
    </p:spTree>
    <p:extLst>
      <p:ext uri="{BB962C8B-B14F-4D97-AF65-F5344CB8AC3E}">
        <p14:creationId xmlns:p14="http://schemas.microsoft.com/office/powerpoint/2010/main" val="105668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b="1" i="1" dirty="0" smtClean="0"/>
          </a:p>
          <a:p>
            <a:endParaRPr lang="en-US" b="1" i="1" dirty="0"/>
          </a:p>
          <a:p>
            <a:r>
              <a:rPr lang="en-US" dirty="0" smtClean="0"/>
              <a:t>Ethics:</a:t>
            </a:r>
          </a:p>
          <a:p>
            <a:pPr marL="0" indent="0">
              <a:buNone/>
            </a:pPr>
            <a:r>
              <a:rPr lang="en-US" dirty="0" smtClean="0">
                <a:hlinkClick r:id="rId2"/>
              </a:rPr>
              <a:t>https</a:t>
            </a:r>
            <a:r>
              <a:rPr lang="en-US" dirty="0">
                <a:hlinkClick r:id="rId2"/>
              </a:rPr>
              <a:t>://www.youtube.com/watch?v=vAuv0HujFbc</a:t>
            </a:r>
            <a:endParaRPr lang="en-US" dirty="0"/>
          </a:p>
          <a:p>
            <a:endParaRPr lang="en-US" dirty="0"/>
          </a:p>
          <a:p>
            <a:endParaRPr lang="en-US" dirty="0"/>
          </a:p>
        </p:txBody>
      </p:sp>
      <p:sp>
        <p:nvSpPr>
          <p:cNvPr id="2" name="Title 1"/>
          <p:cNvSpPr>
            <a:spLocks noGrp="1"/>
          </p:cNvSpPr>
          <p:nvPr>
            <p:ph type="title"/>
          </p:nvPr>
        </p:nvSpPr>
        <p:spPr/>
        <p:txBody>
          <a:bodyPr>
            <a:normAutofit fontScale="90000"/>
          </a:bodyPr>
          <a:lstStyle/>
          <a:p>
            <a:r>
              <a:rPr lang="en-US" b="1" u="sng" dirty="0" smtClean="0"/>
              <a:t>What is morality/ethics</a:t>
            </a:r>
            <a:r>
              <a:rPr lang="en-US" b="1" dirty="0" smtClean="0"/>
              <a:t>? </a:t>
            </a:r>
            <a:r>
              <a:rPr lang="en-US" dirty="0" smtClean="0"/>
              <a:t/>
            </a:r>
            <a:br>
              <a:rPr lang="en-US" dirty="0" smtClean="0"/>
            </a:br>
            <a:endParaRPr lang="en-US" dirty="0"/>
          </a:p>
        </p:txBody>
      </p:sp>
    </p:spTree>
    <p:extLst>
      <p:ext uri="{BB962C8B-B14F-4D97-AF65-F5344CB8AC3E}">
        <p14:creationId xmlns:p14="http://schemas.microsoft.com/office/powerpoint/2010/main" val="3737155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a:t>Morality is</a:t>
            </a:r>
            <a:r>
              <a:rPr lang="en-US" i="1" dirty="0"/>
              <a:t> doing the right thing for the right reason </a:t>
            </a:r>
            <a:r>
              <a:rPr lang="en-US" dirty="0"/>
              <a:t>(Hamm, 1989, p. 139).</a:t>
            </a:r>
          </a:p>
          <a:p>
            <a:endParaRPr lang="en-GB" dirty="0"/>
          </a:p>
        </p:txBody>
      </p:sp>
      <p:sp>
        <p:nvSpPr>
          <p:cNvPr id="3" name="Title 2"/>
          <p:cNvSpPr>
            <a:spLocks noGrp="1"/>
          </p:cNvSpPr>
          <p:nvPr>
            <p:ph type="title"/>
          </p:nvPr>
        </p:nvSpPr>
        <p:spPr/>
        <p:txBody>
          <a:bodyPr/>
          <a:lstStyle/>
          <a:p>
            <a:r>
              <a:rPr lang="en-US" dirty="0" smtClean="0"/>
              <a:t>Morality</a:t>
            </a:r>
            <a:endParaRPr lang="en-GB" dirty="0"/>
          </a:p>
        </p:txBody>
      </p:sp>
    </p:spTree>
    <p:extLst>
      <p:ext uri="{BB962C8B-B14F-4D97-AF65-F5344CB8AC3E}">
        <p14:creationId xmlns:p14="http://schemas.microsoft.com/office/powerpoint/2010/main" val="3432136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b="1" i="1" dirty="0" smtClean="0"/>
          </a:p>
          <a:p>
            <a:r>
              <a:rPr lang="en-US" b="1" i="1" dirty="0" smtClean="0"/>
              <a:t>Moral </a:t>
            </a:r>
            <a:r>
              <a:rPr lang="en-US" b="1" i="1" dirty="0"/>
              <a:t>education</a:t>
            </a:r>
            <a:r>
              <a:rPr lang="en-US" i="1" dirty="0"/>
              <a:t> is the process of getting others to do the right thing for the right reason </a:t>
            </a:r>
            <a:r>
              <a:rPr lang="en-US" dirty="0"/>
              <a:t>(Hamm, 1989, </a:t>
            </a:r>
            <a:r>
              <a:rPr lang="en-US" dirty="0" smtClean="0"/>
              <a:t>p. 140</a:t>
            </a:r>
            <a:r>
              <a:rPr lang="en-US" dirty="0"/>
              <a:t>). </a:t>
            </a:r>
            <a:endParaRPr lang="en-US" dirty="0" smtClean="0"/>
          </a:p>
          <a:p>
            <a:endParaRPr lang="en-US" dirty="0" smtClean="0"/>
          </a:p>
          <a:p>
            <a:pPr>
              <a:buNone/>
            </a:pPr>
            <a:endParaRPr lang="en-US" dirty="0"/>
          </a:p>
        </p:txBody>
      </p:sp>
      <p:sp>
        <p:nvSpPr>
          <p:cNvPr id="2" name="Title 1"/>
          <p:cNvSpPr>
            <a:spLocks noGrp="1"/>
          </p:cNvSpPr>
          <p:nvPr>
            <p:ph type="title"/>
          </p:nvPr>
        </p:nvSpPr>
        <p:spPr/>
        <p:txBody>
          <a:bodyPr/>
          <a:lstStyle/>
          <a:p>
            <a:r>
              <a:rPr lang="en-US" b="1" u="sng" dirty="0" smtClean="0"/>
              <a:t>What is </a:t>
            </a:r>
            <a:r>
              <a:rPr lang="en-US" b="1" u="sng" dirty="0"/>
              <a:t>moral </a:t>
            </a:r>
            <a:r>
              <a:rPr lang="en-US" b="1" u="sng" dirty="0" smtClean="0"/>
              <a:t>education?</a:t>
            </a:r>
            <a:endParaRPr lang="en-US" dirty="0"/>
          </a:p>
        </p:txBody>
      </p:sp>
    </p:spTree>
    <p:extLst>
      <p:ext uri="{BB962C8B-B14F-4D97-AF65-F5344CB8AC3E}">
        <p14:creationId xmlns:p14="http://schemas.microsoft.com/office/powerpoint/2010/main" val="3835169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endParaRPr lang="en-US" dirty="0" smtClean="0"/>
          </a:p>
          <a:p>
            <a:pPr lvl="0"/>
            <a:r>
              <a:rPr lang="en-US" i="1" dirty="0" smtClean="0"/>
              <a:t>Education is a preparation for life (Winch &amp; </a:t>
            </a:r>
            <a:r>
              <a:rPr lang="en-US" i="1" dirty="0" err="1" smtClean="0"/>
              <a:t>Gingell</a:t>
            </a:r>
            <a:r>
              <a:rPr lang="en-US" i="1" dirty="0" smtClean="0"/>
              <a:t>, 2004, p.6) </a:t>
            </a:r>
            <a:r>
              <a:rPr lang="en-US" dirty="0" smtClean="0"/>
              <a:t>and</a:t>
            </a:r>
            <a:r>
              <a:rPr lang="en-US" i="1" dirty="0" smtClean="0"/>
              <a:t> </a:t>
            </a:r>
            <a:r>
              <a:rPr lang="en-US" dirty="0" smtClean="0"/>
              <a:t>life involves moral aspects hence moral education.</a:t>
            </a:r>
          </a:p>
          <a:p>
            <a:pPr marL="0" indent="0">
              <a:buNone/>
            </a:pPr>
            <a:endParaRPr lang="en-US" i="1" dirty="0"/>
          </a:p>
          <a:p>
            <a:r>
              <a:rPr lang="en-US" i="1" dirty="0" smtClean="0"/>
              <a:t>In </a:t>
            </a:r>
            <a:r>
              <a:rPr lang="en-US" i="1" dirty="0"/>
              <a:t>the end we will remember not the words of our enemies but the silence of our friends.</a:t>
            </a:r>
          </a:p>
          <a:p>
            <a:pPr>
              <a:buNone/>
            </a:pPr>
            <a:r>
              <a:rPr lang="en-US" dirty="0"/>
              <a:t>						Martin Luther King Jr</a:t>
            </a:r>
            <a:r>
              <a:rPr lang="en-US" dirty="0" smtClean="0"/>
              <a:t>.</a:t>
            </a:r>
          </a:p>
          <a:p>
            <a:pPr>
              <a:buNone/>
            </a:pPr>
            <a:endParaRPr lang="en-US" dirty="0"/>
          </a:p>
          <a:p>
            <a:r>
              <a:rPr lang="en-US" i="1" dirty="0"/>
              <a:t>"For to be free is not merely to cast off one's chains, but to live in a way that respects and enhances the freedom of others</a:t>
            </a:r>
            <a:r>
              <a:rPr lang="en-US" i="1" dirty="0" smtClean="0"/>
              <a:t>.” </a:t>
            </a:r>
            <a:r>
              <a:rPr lang="en-US" dirty="0" smtClean="0"/>
              <a:t>Nelson </a:t>
            </a:r>
            <a:r>
              <a:rPr lang="en-US" dirty="0" err="1" smtClean="0"/>
              <a:t>Madela</a:t>
            </a:r>
            <a:endParaRPr lang="en-US" dirty="0"/>
          </a:p>
          <a:p>
            <a:pPr lvl="0"/>
            <a:endParaRPr lang="en-US" dirty="0" smtClean="0"/>
          </a:p>
          <a:p>
            <a:pPr lvl="0"/>
            <a:r>
              <a:rPr lang="en-US" dirty="0" smtClean="0"/>
              <a:t>Ethics is personal/individual and social. While there are private and personal aspects in morality, it encompasses as well wider social dimensions: </a:t>
            </a:r>
          </a:p>
          <a:p>
            <a:pPr marL="393192" lvl="1" indent="0">
              <a:buNone/>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Why the moral dimension in education?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b="1" dirty="0" smtClean="0"/>
              <a:t>	 </a:t>
            </a:r>
            <a:endParaRPr lang="en-US" dirty="0" smtClean="0"/>
          </a:p>
          <a:p>
            <a:r>
              <a:rPr lang="en-US" sz="2800" b="1" dirty="0" smtClean="0"/>
              <a:t>a) Consequences (</a:t>
            </a:r>
            <a:r>
              <a:rPr lang="en-US" sz="2800" b="1" dirty="0" err="1" smtClean="0"/>
              <a:t>eg</a:t>
            </a:r>
            <a:r>
              <a:rPr lang="en-US" sz="2800" b="1" dirty="0" smtClean="0"/>
              <a:t>. Utilitarianism – the greatest happiness of the greatest number).</a:t>
            </a:r>
            <a:r>
              <a:rPr lang="en-US" sz="2800" dirty="0" smtClean="0"/>
              <a:t> This emphasizes the ability to make correct judgments about the consequences of action).</a:t>
            </a:r>
          </a:p>
          <a:p>
            <a:endParaRPr lang="en-US" sz="2800" dirty="0" smtClean="0"/>
          </a:p>
          <a:p>
            <a:pPr marL="0" indent="0">
              <a:buNone/>
            </a:pPr>
            <a:r>
              <a:rPr lang="en-US" sz="2800" dirty="0" smtClean="0"/>
              <a:t>The Trolley problem</a:t>
            </a:r>
          </a:p>
          <a:p>
            <a:r>
              <a:rPr lang="en-US" sz="2800" dirty="0">
                <a:hlinkClick r:id="rId2"/>
              </a:rPr>
              <a:t>https://</a:t>
            </a:r>
            <a:r>
              <a:rPr lang="en-US" sz="2800" dirty="0" smtClean="0">
                <a:hlinkClick r:id="rId2"/>
              </a:rPr>
              <a:t>www.youtube.com/watch?v=Fs0E69krO_Q</a:t>
            </a:r>
            <a:endParaRPr lang="en-US" sz="2800" dirty="0" smtClean="0"/>
          </a:p>
          <a:p>
            <a:endParaRPr lang="en-US" sz="2800" dirty="0" smtClean="0"/>
          </a:p>
          <a:p>
            <a:endParaRPr lang="en-US" sz="2800" dirty="0" smtClean="0"/>
          </a:p>
          <a:p>
            <a:pPr>
              <a:buNone/>
            </a:pPr>
            <a:r>
              <a:rPr lang="en-US" sz="2800" dirty="0" smtClean="0"/>
              <a:t>•</a:t>
            </a:r>
          </a:p>
          <a:p>
            <a:pPr>
              <a:buNone/>
            </a:pPr>
            <a:endParaRPr lang="en-US" sz="2800" dirty="0" smtClean="0"/>
          </a:p>
          <a:p>
            <a:pPr>
              <a:buNone/>
            </a:pPr>
            <a:endParaRPr lang="en-US" sz="2300" dirty="0" smtClean="0"/>
          </a:p>
        </p:txBody>
      </p:sp>
      <p:sp>
        <p:nvSpPr>
          <p:cNvPr id="2" name="Title 1"/>
          <p:cNvSpPr>
            <a:spLocks noGrp="1"/>
          </p:cNvSpPr>
          <p:nvPr>
            <p:ph type="title"/>
          </p:nvPr>
        </p:nvSpPr>
        <p:spPr/>
        <p:txBody>
          <a:bodyPr>
            <a:normAutofit fontScale="90000"/>
          </a:bodyPr>
          <a:lstStyle/>
          <a:p>
            <a:r>
              <a:rPr lang="en-US" b="1" u="sng" dirty="0" smtClean="0"/>
              <a:t>Moral theoretical frameworks</a:t>
            </a:r>
            <a:r>
              <a:rPr lang="en-US" b="1"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Machiavelli's rules of power</a:t>
            </a:r>
          </a:p>
          <a:p>
            <a:pPr marL="0" indent="0">
              <a:buNone/>
            </a:pPr>
            <a:r>
              <a:rPr lang="en-US" sz="2400" dirty="0">
                <a:hlinkClick r:id="rId2"/>
              </a:rPr>
              <a:t>https://</a:t>
            </a:r>
            <a:r>
              <a:rPr lang="en-US" sz="2400" dirty="0" smtClean="0">
                <a:hlinkClick r:id="rId2"/>
              </a:rPr>
              <a:t>www.youtube.com/watch?v=inIW1aZN2rQ</a:t>
            </a:r>
            <a:endParaRPr lang="en-US" sz="2400" dirty="0" smtClean="0"/>
          </a:p>
          <a:p>
            <a:pPr marL="0" indent="0">
              <a:buNone/>
            </a:pPr>
            <a:endParaRPr lang="en-US" sz="2400" dirty="0"/>
          </a:p>
          <a:p>
            <a:pPr marL="0" indent="0">
              <a:buNone/>
            </a:pPr>
            <a:r>
              <a:rPr lang="en-US" sz="2400" dirty="0" smtClean="0"/>
              <a:t>Personality disorder &amp; behavior traits</a:t>
            </a:r>
          </a:p>
          <a:p>
            <a:pPr marL="0" indent="0">
              <a:buNone/>
            </a:pPr>
            <a:r>
              <a:rPr lang="en-US" sz="2400" dirty="0">
                <a:hlinkClick r:id="rId3"/>
              </a:rPr>
              <a:t>http://www.mayoclinic.org/diseases-conditions/narcissistic-personality-disorder/basics/symptoms/con-20025568</a:t>
            </a: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endParaRPr lang="en-GB" dirty="0"/>
          </a:p>
        </p:txBody>
      </p:sp>
      <p:sp>
        <p:nvSpPr>
          <p:cNvPr id="3" name="Title 2"/>
          <p:cNvSpPr>
            <a:spLocks noGrp="1"/>
          </p:cNvSpPr>
          <p:nvPr>
            <p:ph type="title"/>
          </p:nvPr>
        </p:nvSpPr>
        <p:spPr/>
        <p:txBody>
          <a:bodyPr/>
          <a:lstStyle/>
          <a:p>
            <a:r>
              <a:rPr lang="en-US" dirty="0" smtClean="0"/>
              <a:t>Where your treasure is…</a:t>
            </a:r>
            <a:endParaRPr lang="en-GB" dirty="0"/>
          </a:p>
        </p:txBody>
      </p:sp>
    </p:spTree>
    <p:extLst>
      <p:ext uri="{BB962C8B-B14F-4D97-AF65-F5344CB8AC3E}">
        <p14:creationId xmlns:p14="http://schemas.microsoft.com/office/powerpoint/2010/main" val="501233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800" b="1" dirty="0" smtClean="0"/>
              <a:t>b)</a:t>
            </a:r>
            <a:r>
              <a:rPr lang="en-US" sz="2800" dirty="0" smtClean="0"/>
              <a:t> </a:t>
            </a:r>
            <a:r>
              <a:rPr lang="en-US" sz="2800" b="1" dirty="0" smtClean="0"/>
              <a:t>Development of character</a:t>
            </a:r>
            <a:r>
              <a:rPr lang="en-US" sz="2800" dirty="0" smtClean="0"/>
              <a:t>- virtue approach. A virtue is </a:t>
            </a:r>
          </a:p>
          <a:p>
            <a:pPr>
              <a:buNone/>
            </a:pPr>
            <a:r>
              <a:rPr lang="en-US" sz="2800" i="1" dirty="0" smtClean="0"/>
              <a:t>       A trait of character manifested in habitual action that is good for a person to have </a:t>
            </a:r>
            <a:r>
              <a:rPr lang="en-US" sz="2800" dirty="0" smtClean="0"/>
              <a:t>(</a:t>
            </a:r>
            <a:r>
              <a:rPr lang="en-US" sz="2800" dirty="0" err="1" smtClean="0"/>
              <a:t>Rachels</a:t>
            </a:r>
            <a:r>
              <a:rPr lang="en-US" sz="2800" dirty="0" smtClean="0"/>
              <a:t>, 1998, p. 13)</a:t>
            </a:r>
          </a:p>
          <a:p>
            <a:pPr>
              <a:buNone/>
            </a:pPr>
            <a:r>
              <a:rPr lang="en-US" sz="2800" dirty="0" smtClean="0"/>
              <a:t>       A vice is in turn, a bad habit or a negative character trait (Aristotelian – good </a:t>
            </a:r>
            <a:r>
              <a:rPr lang="en-US" sz="2800" b="1" dirty="0" smtClean="0"/>
              <a:t>habits</a:t>
            </a:r>
            <a:r>
              <a:rPr lang="en-US" sz="2800" dirty="0" smtClean="0"/>
              <a:t> make for excellence, give consistency, ease). It is good to develop character </a:t>
            </a:r>
            <a:r>
              <a:rPr lang="en-US" sz="2800" b="1" dirty="0" smtClean="0"/>
              <a:t>traits</a:t>
            </a:r>
            <a:r>
              <a:rPr lang="en-US" sz="2800" dirty="0" smtClean="0"/>
              <a:t> such as compassion, prudence, justice, temperance and fortitude. A morally educated person is one who acts according to the right reason habitually.  Moral education for character development – the development of good habits.</a:t>
            </a:r>
          </a:p>
          <a:p>
            <a:pPr>
              <a:buNone/>
            </a:pPr>
            <a:endParaRPr lang="en-US" sz="2800" dirty="0" smtClean="0"/>
          </a:p>
          <a:p>
            <a:endParaRPr lang="en-US" dirty="0"/>
          </a:p>
        </p:txBody>
      </p:sp>
      <p:sp>
        <p:nvSpPr>
          <p:cNvPr id="2" name="Title 1"/>
          <p:cNvSpPr>
            <a:spLocks noGrp="1"/>
          </p:cNvSpPr>
          <p:nvPr>
            <p:ph type="title"/>
          </p:nvPr>
        </p:nvSpPr>
        <p:spPr/>
        <p:txBody>
          <a:bodyPr/>
          <a:lstStyle/>
          <a:p>
            <a:r>
              <a:rPr lang="en-US" b="1" u="sng" dirty="0" smtClean="0"/>
              <a:t>Moral theoretical frameworks</a:t>
            </a:r>
            <a:r>
              <a:rPr lang="en-US" b="1"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251</TotalTime>
  <Words>1037</Words>
  <Application>Microsoft Office PowerPoint</Application>
  <PresentationFormat>On-screen Show (4:3)</PresentationFormat>
  <Paragraphs>107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Constantia</vt:lpstr>
      <vt:lpstr>Times New Roman</vt:lpstr>
      <vt:lpstr>Wingdings 2</vt:lpstr>
      <vt:lpstr>Paper</vt:lpstr>
      <vt:lpstr>Lecture on</vt:lpstr>
      <vt:lpstr>Moral life of Trinidad &amp; Tobago</vt:lpstr>
      <vt:lpstr>What is morality/ethics?  </vt:lpstr>
      <vt:lpstr>Morality</vt:lpstr>
      <vt:lpstr>What is moral education?</vt:lpstr>
      <vt:lpstr>Why the moral dimension in education?</vt:lpstr>
      <vt:lpstr>Moral theoretical frameworks:  </vt:lpstr>
      <vt:lpstr>Where your treasure is…</vt:lpstr>
      <vt:lpstr>Moral theoretical frameworks:</vt:lpstr>
      <vt:lpstr>Moral theoretical frameworks:</vt:lpstr>
      <vt:lpstr>The Human Rights Tradition</vt:lpstr>
      <vt:lpstr>PowerPoint Presentation</vt:lpstr>
      <vt:lpstr>The Human Rights Tradition</vt:lpstr>
      <vt:lpstr>        The Jason Jones ruling</vt:lpstr>
      <vt:lpstr>PowerPoint Presentation</vt:lpstr>
      <vt:lpstr>HR landmark documents </vt:lpstr>
      <vt:lpstr>The How</vt:lpstr>
      <vt:lpstr>PowerPoint Presentation</vt:lpstr>
      <vt:lpstr>A “whole-school” approach</vt:lpstr>
      <vt:lpstr>The good school</vt:lpstr>
      <vt:lpstr>Arranging schools with goals in mind</vt:lpstr>
      <vt:lpstr>PowerPoint Presentation</vt:lpstr>
      <vt:lpstr>Sources</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 a: Education &amp; Ethics</dc:title>
  <dc:creator>Stephen Geofroy</dc:creator>
  <cp:lastModifiedBy>Stephen Geofroy</cp:lastModifiedBy>
  <cp:revision>34</cp:revision>
  <dcterms:created xsi:type="dcterms:W3CDTF">2006-08-16T00:00:00Z</dcterms:created>
  <dcterms:modified xsi:type="dcterms:W3CDTF">2018-08-24T12:17:37Z</dcterms:modified>
</cp:coreProperties>
</file>