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36"/>
  </p:handoutMasterIdLst>
  <p:sldIdLst>
    <p:sldId id="256" r:id="rId2"/>
    <p:sldId id="274" r:id="rId3"/>
    <p:sldId id="293" r:id="rId4"/>
    <p:sldId id="297" r:id="rId5"/>
    <p:sldId id="296" r:id="rId6"/>
    <p:sldId id="298" r:id="rId7"/>
    <p:sldId id="299" r:id="rId8"/>
    <p:sldId id="300" r:id="rId9"/>
    <p:sldId id="289" r:id="rId10"/>
    <p:sldId id="292" r:id="rId11"/>
    <p:sldId id="276" r:id="rId12"/>
    <p:sldId id="301" r:id="rId13"/>
    <p:sldId id="261" r:id="rId14"/>
    <p:sldId id="265" r:id="rId15"/>
    <p:sldId id="266" r:id="rId16"/>
    <p:sldId id="267" r:id="rId17"/>
    <p:sldId id="278" r:id="rId18"/>
    <p:sldId id="260" r:id="rId19"/>
    <p:sldId id="262" r:id="rId20"/>
    <p:sldId id="275" r:id="rId21"/>
    <p:sldId id="263" r:id="rId22"/>
    <p:sldId id="264" r:id="rId23"/>
    <p:sldId id="277" r:id="rId24"/>
    <p:sldId id="273" r:id="rId25"/>
    <p:sldId id="302" r:id="rId26"/>
    <p:sldId id="303" r:id="rId27"/>
    <p:sldId id="287" r:id="rId28"/>
    <p:sldId id="288" r:id="rId29"/>
    <p:sldId id="282" r:id="rId30"/>
    <p:sldId id="283" r:id="rId31"/>
    <p:sldId id="284" r:id="rId32"/>
    <p:sldId id="285" r:id="rId33"/>
    <p:sldId id="281" r:id="rId34"/>
    <p:sldId id="291" r:id="rId35"/>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471"/>
          </a:xfrm>
          <a:prstGeom prst="rect">
            <a:avLst/>
          </a:prstGeom>
        </p:spPr>
        <p:txBody>
          <a:bodyPr vert="horz" lIns="93973" tIns="46986" rIns="93973" bIns="46986" rtlCol="0"/>
          <a:lstStyle>
            <a:lvl1pPr algn="r">
              <a:defRPr sz="1200"/>
            </a:lvl1pPr>
          </a:lstStyle>
          <a:p>
            <a:fld id="{0F3DDFF2-048D-4D05-88AC-4F74DB5B356D}" type="datetimeFigureOut">
              <a:rPr lang="en-US" smtClean="0"/>
              <a:t>8/8/2018</a:t>
            </a:fld>
            <a:endParaRPr lang="en-US"/>
          </a:p>
        </p:txBody>
      </p:sp>
      <p:sp>
        <p:nvSpPr>
          <p:cNvPr id="4" name="Footer Placeholder 3"/>
          <p:cNvSpPr>
            <a:spLocks noGrp="1"/>
          </p:cNvSpPr>
          <p:nvPr>
            <p:ph type="ftr" sz="quarter" idx="2"/>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9328"/>
            <a:ext cx="3066733" cy="468471"/>
          </a:xfrm>
          <a:prstGeom prst="rect">
            <a:avLst/>
          </a:prstGeom>
        </p:spPr>
        <p:txBody>
          <a:bodyPr vert="horz" lIns="93973" tIns="46986" rIns="93973" bIns="46986" rtlCol="0" anchor="b"/>
          <a:lstStyle>
            <a:lvl1pPr algn="r">
              <a:defRPr sz="1200"/>
            </a:lvl1pPr>
          </a:lstStyle>
          <a:p>
            <a:fld id="{287DF44F-7F16-4C06-AEA8-5CD1D3329E19}" type="slidenum">
              <a:rPr lang="en-US" smtClean="0"/>
              <a:t>‹#›</a:t>
            </a:fld>
            <a:endParaRPr lang="en-US"/>
          </a:p>
        </p:txBody>
      </p:sp>
    </p:spTree>
    <p:extLst>
      <p:ext uri="{BB962C8B-B14F-4D97-AF65-F5344CB8AC3E}">
        <p14:creationId xmlns:p14="http://schemas.microsoft.com/office/powerpoint/2010/main" val="13236531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BC5827-ECDE-43E4-9BBD-E389346A1EE2}"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7F776D-6634-43C0-8EDD-CA482E093E6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C5827-ECDE-43E4-9BBD-E389346A1EE2}"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7F776D-6634-43C0-8EDD-CA482E093E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C5827-ECDE-43E4-9BBD-E389346A1EE2}"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7F776D-6634-43C0-8EDD-CA482E093E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C5827-ECDE-43E4-9BBD-E389346A1EE2}"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7F776D-6634-43C0-8EDD-CA482E093E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BC5827-ECDE-43E4-9BBD-E389346A1EE2}"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7F776D-6634-43C0-8EDD-CA482E093E6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BC5827-ECDE-43E4-9BBD-E389346A1EE2}" type="datetimeFigureOut">
              <a:rPr lang="en-US" smtClean="0"/>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7F776D-6634-43C0-8EDD-CA482E093E6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BC5827-ECDE-43E4-9BBD-E389346A1EE2}" type="datetimeFigureOut">
              <a:rPr lang="en-US" smtClean="0"/>
              <a:t>8/8/2018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7F776D-6634-43C0-8EDD-CA482E093E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BC5827-ECDE-43E4-9BBD-E389346A1EE2}" type="datetimeFigureOut">
              <a:rPr lang="en-US" smtClean="0"/>
              <a:t>8/8/2018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7F776D-6634-43C0-8EDD-CA482E093E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BC5827-ECDE-43E4-9BBD-E389346A1EE2}" type="datetimeFigureOut">
              <a:rPr lang="en-US" smtClean="0"/>
              <a:t>8/8/2018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7F776D-6634-43C0-8EDD-CA482E093E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C5827-ECDE-43E4-9BBD-E389346A1EE2}" type="datetimeFigureOut">
              <a:rPr lang="en-US" smtClean="0"/>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7F776D-6634-43C0-8EDD-CA482E093E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C5827-ECDE-43E4-9BBD-E389346A1EE2}" type="datetimeFigureOut">
              <a:rPr lang="en-US" smtClean="0"/>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7F776D-6634-43C0-8EDD-CA482E093E6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BC5827-ECDE-43E4-9BBD-E389346A1EE2}" type="datetimeFigureOut">
              <a:rPr lang="en-US" smtClean="0"/>
              <a:t>8/8/2018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7F776D-6634-43C0-8EDD-CA482E093E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p:spPr>
        <p:style>
          <a:lnRef idx="2">
            <a:schemeClr val="dk1"/>
          </a:lnRef>
          <a:fillRef idx="1001">
            <a:schemeClr val="lt1"/>
          </a:fillRef>
          <a:effectRef idx="0">
            <a:schemeClr val="dk1"/>
          </a:effectRef>
          <a:fontRef idx="minor">
            <a:schemeClr val="dk1"/>
          </a:fontRef>
        </p:style>
        <p:txBody>
          <a:bodyPr>
            <a:normAutofit/>
          </a:bodyPr>
          <a:lstStyle/>
          <a:p>
            <a:pPr algn="ctr"/>
            <a:r>
              <a:rPr lang="en-US" sz="3600" dirty="0" smtClean="0">
                <a:solidFill>
                  <a:srgbClr val="FF0000"/>
                </a:solidFill>
                <a:latin typeface="Tahoma" pitchFamily="34" charset="0"/>
                <a:cs typeface="Tahoma" pitchFamily="34" charset="0"/>
              </a:rPr>
              <a:t>Inclusive Education</a:t>
            </a:r>
            <a:br>
              <a:rPr lang="en-US" sz="3600" dirty="0" smtClean="0">
                <a:solidFill>
                  <a:srgbClr val="FF0000"/>
                </a:solidFill>
                <a:latin typeface="Tahoma" pitchFamily="34" charset="0"/>
                <a:cs typeface="Tahoma" pitchFamily="34" charset="0"/>
              </a:rPr>
            </a:br>
            <a:r>
              <a:rPr lang="en-US" sz="2400" dirty="0" smtClean="0">
                <a:solidFill>
                  <a:srgbClr val="FF0000"/>
                </a:solidFill>
                <a:latin typeface="Tahoma" pitchFamily="34" charset="0"/>
                <a:cs typeface="Tahoma" pitchFamily="34" charset="0"/>
              </a:rPr>
              <a:t>Introduction to Students with Special Needs</a:t>
            </a:r>
            <a:endParaRPr lang="en-US" sz="2400" dirty="0">
              <a:solidFill>
                <a:srgbClr val="FF0000"/>
              </a:solidFill>
              <a:latin typeface="Tahoma" pitchFamily="34" charset="0"/>
              <a:cs typeface="Tahoma" pitchFamily="34" charset="0"/>
            </a:endParaRPr>
          </a:p>
        </p:txBody>
      </p:sp>
      <p:sp>
        <p:nvSpPr>
          <p:cNvPr id="3" name="Subtitle 2"/>
          <p:cNvSpPr>
            <a:spLocks noGrp="1"/>
          </p:cNvSpPr>
          <p:nvPr>
            <p:ph type="subTitle" idx="1"/>
          </p:nvPr>
        </p:nvSpPr>
        <p:spPr>
          <a:xfrm>
            <a:off x="609600" y="3886200"/>
            <a:ext cx="8001000" cy="2514600"/>
          </a:xfrm>
        </p:spPr>
        <p:txBody>
          <a:bodyPr>
            <a:normAutofit/>
          </a:bodyPr>
          <a:lstStyle/>
          <a:p>
            <a:r>
              <a:rPr lang="en-US" sz="2400" b="1" dirty="0" smtClean="0">
                <a:solidFill>
                  <a:schemeClr val="tx1"/>
                </a:solidFill>
                <a:latin typeface="Tahoma" pitchFamily="34" charset="0"/>
                <a:cs typeface="Tahoma" pitchFamily="34" charset="0"/>
              </a:rPr>
              <a:t>Post Graduate Diploma in Education</a:t>
            </a:r>
          </a:p>
          <a:p>
            <a:r>
              <a:rPr lang="en-US" sz="2400" b="1" dirty="0" smtClean="0">
                <a:solidFill>
                  <a:schemeClr val="tx1"/>
                </a:solidFill>
                <a:latin typeface="Tahoma" pitchFamily="34" charset="0"/>
                <a:cs typeface="Tahoma" pitchFamily="34" charset="0"/>
              </a:rPr>
              <a:t>The University of the West Indies, School of Education</a:t>
            </a:r>
          </a:p>
          <a:p>
            <a:r>
              <a:rPr lang="en-US" sz="2000" dirty="0">
                <a:solidFill>
                  <a:schemeClr val="tx1"/>
                </a:solidFill>
                <a:latin typeface="Tahoma" pitchFamily="34" charset="0"/>
                <a:cs typeface="Tahoma" pitchFamily="34" charset="0"/>
              </a:rPr>
              <a:t>Presenter: Nadia </a:t>
            </a:r>
            <a:r>
              <a:rPr lang="en-US" sz="2000" dirty="0" smtClean="0">
                <a:solidFill>
                  <a:schemeClr val="tx1"/>
                </a:solidFill>
                <a:latin typeface="Tahoma" pitchFamily="34" charset="0"/>
                <a:cs typeface="Tahoma" pitchFamily="34" charset="0"/>
              </a:rPr>
              <a:t>Laptiste-Francis (M.Ed.)</a:t>
            </a:r>
          </a:p>
          <a:p>
            <a:r>
              <a:rPr lang="en-US" sz="2000" dirty="0" smtClean="0">
                <a:solidFill>
                  <a:schemeClr val="tx1"/>
                </a:solidFill>
                <a:latin typeface="Tahoma" pitchFamily="34" charset="0"/>
                <a:cs typeface="Tahoma" pitchFamily="34" charset="0"/>
              </a:rPr>
              <a:t>Coordinator: </a:t>
            </a:r>
            <a:r>
              <a:rPr lang="en-US" sz="2000" dirty="0" err="1" smtClean="0">
                <a:solidFill>
                  <a:schemeClr val="tx1"/>
                </a:solidFill>
                <a:latin typeface="Tahoma" pitchFamily="34" charset="0"/>
                <a:cs typeface="Tahoma" pitchFamily="34" charset="0"/>
              </a:rPr>
              <a:t>Elna</a:t>
            </a:r>
            <a:r>
              <a:rPr lang="en-US" sz="2000" dirty="0" smtClean="0">
                <a:solidFill>
                  <a:schemeClr val="tx1"/>
                </a:solidFill>
                <a:latin typeface="Tahoma" pitchFamily="34" charset="0"/>
                <a:cs typeface="Tahoma" pitchFamily="34" charset="0"/>
              </a:rPr>
              <a:t> Carrington-Blaides(Ph.D.)</a:t>
            </a:r>
          </a:p>
          <a:p>
            <a:r>
              <a:rPr lang="en-US" sz="2000" dirty="0" smtClean="0">
                <a:solidFill>
                  <a:schemeClr val="tx1"/>
                </a:solidFill>
                <a:latin typeface="Tahoma" pitchFamily="34" charset="0"/>
                <a:cs typeface="Tahoma" pitchFamily="34" charset="0"/>
              </a:rPr>
              <a:t>09.08.18</a:t>
            </a:r>
            <a:endParaRPr lang="en-US" sz="2000" dirty="0">
              <a:solidFill>
                <a:schemeClr val="tx1"/>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What Is Inclusive Education?</a:t>
            </a:r>
            <a:endParaRPr lang="en-TT" dirty="0"/>
          </a:p>
        </p:txBody>
      </p:sp>
      <p:sp>
        <p:nvSpPr>
          <p:cNvPr id="3" name="Content Placeholder 2"/>
          <p:cNvSpPr>
            <a:spLocks noGrp="1"/>
          </p:cNvSpPr>
          <p:nvPr>
            <p:ph idx="1"/>
          </p:nvPr>
        </p:nvSpPr>
        <p:spPr/>
        <p:txBody>
          <a:bodyPr>
            <a:normAutofit/>
          </a:bodyPr>
          <a:lstStyle/>
          <a:p>
            <a:r>
              <a:rPr lang="en-TT" sz="3600" dirty="0" smtClean="0">
                <a:solidFill>
                  <a:srgbClr val="FF0000"/>
                </a:solidFill>
              </a:rPr>
              <a:t>Inclusive Education </a:t>
            </a:r>
            <a:r>
              <a:rPr lang="en-TT" sz="3600" dirty="0" smtClean="0"/>
              <a:t>is “ a process of responding to the diversity of needs of all learners through increasing participation in learning, cultures and communities and reducing exclusion within and from education” ( Booth, 1996)</a:t>
            </a:r>
            <a:endParaRPr lang="en-TT" sz="3600" dirty="0"/>
          </a:p>
        </p:txBody>
      </p:sp>
    </p:spTree>
    <p:extLst>
      <p:ext uri="{BB962C8B-B14F-4D97-AF65-F5344CB8AC3E}">
        <p14:creationId xmlns:p14="http://schemas.microsoft.com/office/powerpoint/2010/main" val="468016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Continuum of placements</a:t>
            </a:r>
            <a:endParaRPr lang="en-TT"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76400"/>
            <a:ext cx="8229600" cy="4572000"/>
          </a:xfrm>
        </p:spPr>
      </p:pic>
    </p:spTree>
    <p:extLst>
      <p:ext uri="{BB962C8B-B14F-4D97-AF65-F5344CB8AC3E}">
        <p14:creationId xmlns:p14="http://schemas.microsoft.com/office/powerpoint/2010/main" val="4274470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TT" dirty="0" smtClean="0"/>
              <a:t>Categories of Students with Special Needs</a:t>
            </a:r>
            <a:endParaRPr lang="en-TT" dirty="0"/>
          </a:p>
        </p:txBody>
      </p:sp>
      <p:sp>
        <p:nvSpPr>
          <p:cNvPr id="3" name="Content Placeholder 2"/>
          <p:cNvSpPr>
            <a:spLocks noGrp="1"/>
          </p:cNvSpPr>
          <p:nvPr>
            <p:ph idx="1"/>
          </p:nvPr>
        </p:nvSpPr>
        <p:spPr>
          <a:xfrm>
            <a:off x="152400" y="1436972"/>
            <a:ext cx="8229600" cy="4582827"/>
          </a:xfrm>
        </p:spPr>
        <p:txBody>
          <a:bodyPr>
            <a:normAutofit fontScale="85000" lnSpcReduction="10000"/>
          </a:bodyPr>
          <a:lstStyle/>
          <a:p>
            <a:r>
              <a:rPr lang="en-TT" dirty="0"/>
              <a:t>The Student Support Services specified that students targeted for Inclusive Education include </a:t>
            </a:r>
            <a:r>
              <a:rPr lang="en-TT" dirty="0" smtClean="0"/>
              <a:t>―</a:t>
            </a:r>
          </a:p>
          <a:p>
            <a:r>
              <a:rPr lang="en-TT" dirty="0" smtClean="0">
                <a:solidFill>
                  <a:srgbClr val="FF0000"/>
                </a:solidFill>
              </a:rPr>
              <a:t>dropouts,</a:t>
            </a:r>
          </a:p>
          <a:p>
            <a:r>
              <a:rPr lang="en-TT" dirty="0" smtClean="0">
                <a:solidFill>
                  <a:srgbClr val="FF0000"/>
                </a:solidFill>
              </a:rPr>
              <a:t> </a:t>
            </a:r>
            <a:r>
              <a:rPr lang="en-TT" dirty="0">
                <a:solidFill>
                  <a:srgbClr val="FF0000"/>
                </a:solidFill>
              </a:rPr>
              <a:t>students with learning or other disabilities</a:t>
            </a:r>
            <a:r>
              <a:rPr lang="en-TT" dirty="0" smtClean="0">
                <a:solidFill>
                  <a:srgbClr val="FF0000"/>
                </a:solidFill>
              </a:rPr>
              <a:t>,</a:t>
            </a:r>
          </a:p>
          <a:p>
            <a:r>
              <a:rPr lang="en-TT" dirty="0" smtClean="0">
                <a:solidFill>
                  <a:srgbClr val="FF0000"/>
                </a:solidFill>
              </a:rPr>
              <a:t> </a:t>
            </a:r>
            <a:r>
              <a:rPr lang="en-TT" dirty="0">
                <a:solidFill>
                  <a:srgbClr val="FF0000"/>
                </a:solidFill>
              </a:rPr>
              <a:t>students who are gifted and talented, </a:t>
            </a:r>
            <a:endParaRPr lang="en-TT" dirty="0" smtClean="0">
              <a:solidFill>
                <a:srgbClr val="FF0000"/>
              </a:solidFill>
            </a:endParaRPr>
          </a:p>
          <a:p>
            <a:r>
              <a:rPr lang="en-TT" dirty="0" smtClean="0">
                <a:solidFill>
                  <a:srgbClr val="FF0000"/>
                </a:solidFill>
              </a:rPr>
              <a:t>students </a:t>
            </a:r>
            <a:r>
              <a:rPr lang="en-TT" dirty="0">
                <a:solidFill>
                  <a:srgbClr val="FF0000"/>
                </a:solidFill>
              </a:rPr>
              <a:t>infected or affected with HIV</a:t>
            </a:r>
            <a:r>
              <a:rPr lang="en-TT" dirty="0" smtClean="0">
                <a:solidFill>
                  <a:srgbClr val="FF0000"/>
                </a:solidFill>
              </a:rPr>
              <a:t>,</a:t>
            </a:r>
          </a:p>
          <a:p>
            <a:r>
              <a:rPr lang="en-TT" dirty="0" smtClean="0">
                <a:solidFill>
                  <a:srgbClr val="FF0000"/>
                </a:solidFill>
              </a:rPr>
              <a:t> </a:t>
            </a:r>
            <a:r>
              <a:rPr lang="en-TT" dirty="0">
                <a:solidFill>
                  <a:srgbClr val="FF0000"/>
                </a:solidFill>
              </a:rPr>
              <a:t>students with social, emotional, or behavioural difficulties, </a:t>
            </a:r>
            <a:endParaRPr lang="en-TT" dirty="0" smtClean="0">
              <a:solidFill>
                <a:srgbClr val="FF0000"/>
              </a:solidFill>
            </a:endParaRPr>
          </a:p>
          <a:p>
            <a:r>
              <a:rPr lang="en-TT" dirty="0" smtClean="0">
                <a:solidFill>
                  <a:srgbClr val="FF0000"/>
                </a:solidFill>
              </a:rPr>
              <a:t> </a:t>
            </a:r>
            <a:r>
              <a:rPr lang="en-TT" dirty="0">
                <a:solidFill>
                  <a:srgbClr val="FF0000"/>
                </a:solidFill>
              </a:rPr>
              <a:t>ESL students (English for speakers of other languages</a:t>
            </a:r>
            <a:r>
              <a:rPr lang="en-TT" dirty="0"/>
              <a:t>). (</a:t>
            </a:r>
            <a:r>
              <a:rPr lang="en-TT" sz="2400" b="1" dirty="0"/>
              <a:t>Ministry of Education Student Support Services Division. Understanding Inclusive Education in Trinidad and </a:t>
            </a:r>
            <a:r>
              <a:rPr lang="en-TT" sz="2400" b="1" dirty="0" smtClean="0"/>
              <a:t>Tobago)</a:t>
            </a:r>
            <a:endParaRPr lang="en-TT" sz="2400" dirty="0"/>
          </a:p>
        </p:txBody>
      </p:sp>
    </p:spTree>
    <p:extLst>
      <p:ext uri="{BB962C8B-B14F-4D97-AF65-F5344CB8AC3E}">
        <p14:creationId xmlns:p14="http://schemas.microsoft.com/office/powerpoint/2010/main" val="2425467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itchFamily="34" charset="0"/>
                <a:cs typeface="Tahoma" pitchFamily="34" charset="0"/>
              </a:rPr>
              <a:t>Definition</a:t>
            </a:r>
            <a:endParaRPr lang="en-US" dirty="0">
              <a:latin typeface="Tahoma" pitchFamily="34" charset="0"/>
              <a:cs typeface="Tahoma" pitchFamily="34" charset="0"/>
            </a:endParaRPr>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latin typeface="Tahoma" pitchFamily="34" charset="0"/>
                <a:cs typeface="Tahoma" pitchFamily="34" charset="0"/>
              </a:rPr>
              <a:t>Individuals with Disabilities Education Act </a:t>
            </a:r>
          </a:p>
          <a:p>
            <a:pPr marL="0" indent="0">
              <a:buNone/>
            </a:pPr>
            <a:r>
              <a:rPr lang="en-US" dirty="0" smtClean="0">
                <a:latin typeface="Tahoma" pitchFamily="34" charset="0"/>
                <a:cs typeface="Tahoma" pitchFamily="34" charset="0"/>
              </a:rPr>
              <a:t>(2004) definition: </a:t>
            </a:r>
            <a:r>
              <a:rPr lang="en-US" dirty="0" smtClean="0">
                <a:solidFill>
                  <a:schemeClr val="tx2">
                    <a:lumMod val="75000"/>
                  </a:schemeClr>
                </a:solidFill>
                <a:latin typeface="Tahoma" pitchFamily="34" charset="0"/>
                <a:cs typeface="Tahoma" pitchFamily="34" charset="0"/>
              </a:rPr>
              <a:t>Specific Learning Disability</a:t>
            </a:r>
          </a:p>
          <a:p>
            <a:pPr lvl="1">
              <a:buNone/>
            </a:pPr>
            <a:r>
              <a:rPr lang="en-US" dirty="0" smtClean="0">
                <a:latin typeface="Tahoma" pitchFamily="34" charset="0"/>
                <a:cs typeface="Tahoma" pitchFamily="34" charset="0"/>
              </a:rPr>
              <a:t>“</a:t>
            </a:r>
            <a:r>
              <a:rPr lang="en-US" b="1" dirty="0" smtClean="0">
                <a:latin typeface="Tahoma" pitchFamily="34" charset="0"/>
                <a:cs typeface="Tahoma" pitchFamily="34" charset="0"/>
              </a:rPr>
              <a:t>Learning Disabilities </a:t>
            </a:r>
            <a:r>
              <a:rPr lang="en-US" dirty="0" smtClean="0">
                <a:latin typeface="Tahoma" pitchFamily="34" charset="0"/>
                <a:cs typeface="Tahoma" pitchFamily="34" charset="0"/>
              </a:rPr>
              <a:t>is a general term that refers to a </a:t>
            </a:r>
            <a:r>
              <a:rPr lang="en-US" dirty="0" smtClean="0">
                <a:solidFill>
                  <a:srgbClr val="FF0000"/>
                </a:solidFill>
                <a:latin typeface="Tahoma" pitchFamily="34" charset="0"/>
                <a:cs typeface="Tahoma" pitchFamily="34" charset="0"/>
              </a:rPr>
              <a:t>heterogeneous </a:t>
            </a:r>
            <a:r>
              <a:rPr lang="en-US" dirty="0" smtClean="0">
                <a:latin typeface="Tahoma" pitchFamily="34" charset="0"/>
                <a:cs typeface="Tahoma" pitchFamily="34" charset="0"/>
              </a:rPr>
              <a:t>group of disorders manifested by </a:t>
            </a:r>
            <a:r>
              <a:rPr lang="en-US" dirty="0" smtClean="0">
                <a:solidFill>
                  <a:srgbClr val="FF0000"/>
                </a:solidFill>
                <a:latin typeface="Tahoma" pitchFamily="34" charset="0"/>
                <a:cs typeface="Tahoma" pitchFamily="34" charset="0"/>
              </a:rPr>
              <a:t>significant difficulties </a:t>
            </a:r>
            <a:r>
              <a:rPr lang="en-US" dirty="0" smtClean="0">
                <a:latin typeface="Tahoma" pitchFamily="34" charset="0"/>
                <a:cs typeface="Tahoma" pitchFamily="34" charset="0"/>
              </a:rPr>
              <a:t>in the acquisition and use of </a:t>
            </a:r>
            <a:r>
              <a:rPr lang="en-US" dirty="0" smtClean="0">
                <a:solidFill>
                  <a:srgbClr val="FF0000"/>
                </a:solidFill>
                <a:latin typeface="Tahoma" pitchFamily="34" charset="0"/>
                <a:cs typeface="Tahoma" pitchFamily="34" charset="0"/>
              </a:rPr>
              <a:t>listening, speaking, reading, writing, reasoning and mathematical abilities</a:t>
            </a:r>
            <a:r>
              <a:rPr lang="en-US" dirty="0" smtClean="0">
                <a:latin typeface="Tahoma" pitchFamily="34" charset="0"/>
                <a:cs typeface="Tahoma" pitchFamily="34" charset="0"/>
              </a:rPr>
              <a:t>. These disorders are </a:t>
            </a:r>
            <a:r>
              <a:rPr lang="en-US" dirty="0" smtClean="0">
                <a:solidFill>
                  <a:srgbClr val="FF0000"/>
                </a:solidFill>
                <a:latin typeface="Tahoma" pitchFamily="34" charset="0"/>
                <a:cs typeface="Tahoma" pitchFamily="34" charset="0"/>
              </a:rPr>
              <a:t>intrinsic</a:t>
            </a:r>
            <a:r>
              <a:rPr lang="en-US" dirty="0" smtClean="0">
                <a:latin typeface="Tahoma" pitchFamily="34" charset="0"/>
                <a:cs typeface="Tahoma" pitchFamily="34" charset="0"/>
              </a:rPr>
              <a:t> to the individual, presumed to be due to a </a:t>
            </a:r>
            <a:r>
              <a:rPr lang="en-US" dirty="0" smtClean="0">
                <a:solidFill>
                  <a:srgbClr val="FF0000"/>
                </a:solidFill>
                <a:latin typeface="Tahoma" pitchFamily="34" charset="0"/>
                <a:cs typeface="Tahoma" pitchFamily="34" charset="0"/>
              </a:rPr>
              <a:t>central nervous system dysfunction</a:t>
            </a:r>
            <a:r>
              <a:rPr lang="en-US" dirty="0" smtClean="0">
                <a:latin typeface="Tahoma" pitchFamily="34" charset="0"/>
                <a:cs typeface="Tahoma" pitchFamily="34" charset="0"/>
              </a:rPr>
              <a:t>, and may occur across the life span…”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 </a:t>
            </a:r>
            <a:endParaRPr lang="en-US" dirty="0"/>
          </a:p>
        </p:txBody>
      </p:sp>
      <p:sp>
        <p:nvSpPr>
          <p:cNvPr id="3" name="Content Placeholder 2"/>
          <p:cNvSpPr>
            <a:spLocks noGrp="1"/>
          </p:cNvSpPr>
          <p:nvPr>
            <p:ph idx="1"/>
          </p:nvPr>
        </p:nvSpPr>
        <p:spPr>
          <a:xfrm>
            <a:off x="381000" y="1219200"/>
            <a:ext cx="8458200" cy="5105400"/>
          </a:xfrm>
        </p:spPr>
        <p:txBody>
          <a:bodyPr>
            <a:noAutofit/>
          </a:bodyPr>
          <a:lstStyle/>
          <a:p>
            <a:pPr>
              <a:lnSpc>
                <a:spcPct val="90000"/>
              </a:lnSpc>
            </a:pPr>
            <a:r>
              <a:rPr lang="en-US" dirty="0" smtClean="0">
                <a:solidFill>
                  <a:srgbClr val="FF0000"/>
                </a:solidFill>
              </a:rPr>
              <a:t>5 to 6 percent </a:t>
            </a:r>
            <a:r>
              <a:rPr lang="en-US" dirty="0" smtClean="0"/>
              <a:t>of students aged 6 to 17 identified</a:t>
            </a:r>
          </a:p>
          <a:p>
            <a:pPr marL="0" indent="0">
              <a:lnSpc>
                <a:spcPct val="90000"/>
              </a:lnSpc>
              <a:buNone/>
            </a:pPr>
            <a:endParaRPr lang="en-US" dirty="0" smtClean="0"/>
          </a:p>
          <a:p>
            <a:pPr>
              <a:lnSpc>
                <a:spcPct val="90000"/>
              </a:lnSpc>
            </a:pPr>
            <a:r>
              <a:rPr lang="en-US" dirty="0" smtClean="0"/>
              <a:t>About half of students identified as needing special education are labeled learning disabled</a:t>
            </a:r>
          </a:p>
          <a:p>
            <a:pPr marL="0" indent="0">
              <a:lnSpc>
                <a:spcPct val="90000"/>
              </a:lnSpc>
              <a:buNone/>
            </a:pPr>
            <a:endParaRPr lang="en-US" dirty="0" smtClean="0"/>
          </a:p>
          <a:p>
            <a:pPr>
              <a:lnSpc>
                <a:spcPct val="90000"/>
              </a:lnSpc>
            </a:pPr>
            <a:r>
              <a:rPr lang="en-US" dirty="0" smtClean="0"/>
              <a:t>Prevalence has more than doubled since the 1977	(</a:t>
            </a:r>
            <a:r>
              <a:rPr lang="en-US" sz="2400" dirty="0" smtClean="0"/>
              <a:t>Over-identification or social-cultural changes)</a:t>
            </a:r>
          </a:p>
          <a:p>
            <a:pPr marL="0" indent="0">
              <a:lnSpc>
                <a:spcPct val="90000"/>
              </a:lnSpc>
              <a:buNone/>
            </a:pPr>
            <a:endParaRPr lang="en-US" dirty="0" smtClean="0"/>
          </a:p>
          <a:p>
            <a:pPr>
              <a:lnSpc>
                <a:spcPct val="90000"/>
              </a:lnSpc>
            </a:pPr>
            <a:r>
              <a:rPr lang="en-US" dirty="0" smtClean="0">
                <a:solidFill>
                  <a:srgbClr val="FF0000"/>
                </a:solidFill>
              </a:rPr>
              <a:t>Boys outnumber girls 3 to 1</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pPr marL="0" indent="0">
              <a:lnSpc>
                <a:spcPct val="90000"/>
              </a:lnSpc>
              <a:buNone/>
            </a:pPr>
            <a:r>
              <a:rPr lang="en-US" dirty="0" smtClean="0"/>
              <a:t>Recent evidence of </a:t>
            </a:r>
            <a:r>
              <a:rPr lang="en-US" dirty="0" smtClean="0">
                <a:solidFill>
                  <a:srgbClr val="FF0000"/>
                </a:solidFill>
              </a:rPr>
              <a:t>central nervous system dysfunction</a:t>
            </a:r>
          </a:p>
          <a:p>
            <a:pPr lvl="1">
              <a:lnSpc>
                <a:spcPct val="90000"/>
              </a:lnSpc>
              <a:buFont typeface="Wingdings" charset="2"/>
              <a:buChar char="§"/>
            </a:pPr>
            <a:r>
              <a:rPr lang="en-US" dirty="0" err="1" smtClean="0"/>
              <a:t>Neuroimaging</a:t>
            </a:r>
            <a:r>
              <a:rPr lang="en-US" dirty="0" smtClean="0"/>
              <a:t> techniques</a:t>
            </a:r>
          </a:p>
          <a:p>
            <a:pPr>
              <a:lnSpc>
                <a:spcPct val="90000"/>
              </a:lnSpc>
            </a:pPr>
            <a:r>
              <a:rPr lang="en-US" dirty="0" smtClean="0">
                <a:solidFill>
                  <a:srgbClr val="FF0000"/>
                </a:solidFill>
              </a:rPr>
              <a:t>Genetic factors</a:t>
            </a:r>
          </a:p>
          <a:p>
            <a:pPr>
              <a:lnSpc>
                <a:spcPct val="90000"/>
              </a:lnSpc>
            </a:pPr>
            <a:r>
              <a:rPr lang="en-US" dirty="0" err="1" smtClean="0">
                <a:solidFill>
                  <a:srgbClr val="FF0000"/>
                </a:solidFill>
              </a:rPr>
              <a:t>Teratogenic</a:t>
            </a:r>
            <a:r>
              <a:rPr lang="en-US" dirty="0" smtClean="0">
                <a:solidFill>
                  <a:srgbClr val="FF0000"/>
                </a:solidFill>
              </a:rPr>
              <a:t> factors</a:t>
            </a:r>
          </a:p>
          <a:p>
            <a:pPr>
              <a:lnSpc>
                <a:spcPct val="90000"/>
              </a:lnSpc>
            </a:pPr>
            <a:r>
              <a:rPr lang="en-US" dirty="0" smtClean="0">
                <a:solidFill>
                  <a:srgbClr val="FF0000"/>
                </a:solidFill>
              </a:rPr>
              <a:t>Medical factors</a:t>
            </a:r>
          </a:p>
          <a:p>
            <a:pPr>
              <a:lnSpc>
                <a:spcPct val="90000"/>
              </a:lnSpc>
              <a:buNone/>
            </a:pPr>
            <a:r>
              <a:rPr lang="en-US" dirty="0" smtClean="0"/>
              <a:t>Recent research suggests:</a:t>
            </a:r>
          </a:p>
          <a:p>
            <a:pPr>
              <a:lnSpc>
                <a:spcPct val="90000"/>
              </a:lnSpc>
              <a:buSzPct val="80000"/>
              <a:defRPr/>
            </a:pPr>
            <a:r>
              <a:rPr lang="en-US" sz="2000" dirty="0" smtClean="0"/>
              <a:t>There is also a strong relationship between </a:t>
            </a:r>
            <a:r>
              <a:rPr lang="en-US" sz="2000" dirty="0" smtClean="0">
                <a:solidFill>
                  <a:srgbClr val="FF0000"/>
                </a:solidFill>
              </a:rPr>
              <a:t>low socio-economic status (SES) and learning disabilities.</a:t>
            </a:r>
          </a:p>
          <a:p>
            <a:pPr>
              <a:lnSpc>
                <a:spcPct val="90000"/>
              </a:lnSpc>
              <a:buSzPct val="80000"/>
              <a:defRPr/>
            </a:pPr>
            <a:r>
              <a:rPr lang="en-US" sz="2000" dirty="0" smtClean="0"/>
              <a:t>Many factors associated with poverty could be contributing to LD such as:</a:t>
            </a:r>
          </a:p>
          <a:p>
            <a:pPr lvl="1">
              <a:lnSpc>
                <a:spcPct val="90000"/>
              </a:lnSpc>
              <a:defRPr/>
            </a:pPr>
            <a:r>
              <a:rPr lang="en-US" sz="2000" dirty="0" smtClean="0"/>
              <a:t>Little access to health care</a:t>
            </a:r>
          </a:p>
          <a:p>
            <a:pPr lvl="1">
              <a:lnSpc>
                <a:spcPct val="90000"/>
              </a:lnSpc>
              <a:defRPr/>
            </a:pPr>
            <a:r>
              <a:rPr lang="en-US" sz="2000" dirty="0" smtClean="0"/>
              <a:t>Lack of supportive environment </a:t>
            </a:r>
          </a:p>
          <a:p>
            <a:pPr>
              <a:lnSpc>
                <a:spcPct val="90000"/>
              </a:lnSpc>
              <a:buSzPct val="80000"/>
              <a:defRPr/>
            </a:pPr>
            <a:r>
              <a:rPr lang="en-US" sz="2000" dirty="0" smtClean="0"/>
              <a:t>Teachers need to recognize the uncertainty about the causes of LD and keep their expectations high for students.</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Learning Disabilities and the Brain</a:t>
            </a:r>
            <a:endParaRPr lang="en-US" dirty="0"/>
          </a:p>
        </p:txBody>
      </p:sp>
      <p:sp>
        <p:nvSpPr>
          <p:cNvPr id="3" name="Content Placeholder 2"/>
          <p:cNvSpPr>
            <a:spLocks noGrp="1"/>
          </p:cNvSpPr>
          <p:nvPr>
            <p:ph idx="1"/>
          </p:nvPr>
        </p:nvSpPr>
        <p:spPr>
          <a:xfrm>
            <a:off x="457200" y="1143000"/>
            <a:ext cx="8229600" cy="4983163"/>
          </a:xfrm>
        </p:spPr>
        <p:txBody>
          <a:bodyPr/>
          <a:lstStyle/>
          <a:p>
            <a:r>
              <a:rPr lang="en-US" sz="2800" dirty="0" smtClean="0"/>
              <a:t>The left temporal lobe of the brain and some areas around it are closely associated with reading disabilities.</a:t>
            </a:r>
          </a:p>
          <a:p>
            <a:endParaRPr lang="en-US" sz="2400" dirty="0" smtClean="0"/>
          </a:p>
          <a:p>
            <a:pPr marL="0" indent="0">
              <a:buNone/>
            </a:pPr>
            <a:endParaRPr lang="en-US" dirty="0"/>
          </a:p>
        </p:txBody>
      </p:sp>
      <p:pic>
        <p:nvPicPr>
          <p:cNvPr id="4" name="Picture 4" descr="HNB06F03"/>
          <p:cNvPicPr>
            <a:picLocks noChangeAspect="1" noChangeArrowheads="1"/>
          </p:cNvPicPr>
          <p:nvPr/>
        </p:nvPicPr>
        <p:blipFill>
          <a:blip r:embed="rId2" cstate="print"/>
          <a:srcRect/>
          <a:stretch>
            <a:fillRect/>
          </a:stretch>
        </p:blipFill>
        <p:spPr bwMode="auto">
          <a:xfrm>
            <a:off x="2667000" y="2438400"/>
            <a:ext cx="3763963" cy="393858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Timed Activity ( 30 secs)</a:t>
            </a:r>
            <a:endParaRPr lang="en-TT" dirty="0"/>
          </a:p>
        </p:txBody>
      </p:sp>
      <p:sp>
        <p:nvSpPr>
          <p:cNvPr id="3" name="Content Placeholder 2"/>
          <p:cNvSpPr>
            <a:spLocks noGrp="1"/>
          </p:cNvSpPr>
          <p:nvPr>
            <p:ph idx="1"/>
          </p:nvPr>
        </p:nvSpPr>
        <p:spPr/>
        <p:txBody>
          <a:bodyPr>
            <a:normAutofit/>
          </a:bodyPr>
          <a:lstStyle/>
          <a:p>
            <a:pPr marL="0" indent="0">
              <a:buNone/>
            </a:pPr>
            <a:r>
              <a:rPr lang="en-TT" dirty="0" smtClean="0"/>
              <a:t>Read the following out loud:</a:t>
            </a:r>
            <a:endParaRPr lang="en-TT" dirty="0"/>
          </a:p>
          <a:p>
            <a:r>
              <a:rPr lang="en-TT" sz="5400" dirty="0"/>
              <a:t>“</a:t>
            </a:r>
            <a:r>
              <a:rPr lang="en-TT" sz="6600" dirty="0" err="1"/>
              <a:t>ehT</a:t>
            </a:r>
            <a:r>
              <a:rPr lang="en-TT" sz="6600" dirty="0"/>
              <a:t> </a:t>
            </a:r>
            <a:r>
              <a:rPr lang="en-TT" sz="6600" dirty="0" err="1"/>
              <a:t>kcalb</a:t>
            </a:r>
            <a:r>
              <a:rPr lang="en-TT" sz="6600" dirty="0"/>
              <a:t> </a:t>
            </a:r>
            <a:r>
              <a:rPr lang="en-TT" sz="6600" dirty="0" err="1"/>
              <a:t>tac</a:t>
            </a:r>
            <a:r>
              <a:rPr lang="en-TT" sz="6600" dirty="0"/>
              <a:t> </a:t>
            </a:r>
            <a:r>
              <a:rPr lang="en-TT" sz="6600" dirty="0" err="1"/>
              <a:t>tas</a:t>
            </a:r>
            <a:r>
              <a:rPr lang="en-TT" sz="6600" dirty="0"/>
              <a:t> no </a:t>
            </a:r>
            <a:r>
              <a:rPr lang="en-TT" sz="6600" dirty="0" err="1"/>
              <a:t>eht</a:t>
            </a:r>
            <a:r>
              <a:rPr lang="en-TT" sz="6600" dirty="0"/>
              <a:t> </a:t>
            </a:r>
            <a:r>
              <a:rPr lang="en-TT" sz="6600" dirty="0" err="1"/>
              <a:t>toh</a:t>
            </a:r>
            <a:r>
              <a:rPr lang="en-TT" sz="6600" dirty="0"/>
              <a:t> nit </a:t>
            </a:r>
            <a:r>
              <a:rPr lang="en-TT" sz="6600" dirty="0" err="1"/>
              <a:t>foor</a:t>
            </a:r>
            <a:r>
              <a:rPr lang="en-TT" sz="6600" dirty="0" smtClean="0"/>
              <a:t>”</a:t>
            </a:r>
          </a:p>
          <a:p>
            <a:endParaRPr lang="en-TT" sz="6600" dirty="0" smtClean="0"/>
          </a:p>
          <a:p>
            <a:endParaRPr lang="en-TT" dirty="0"/>
          </a:p>
        </p:txBody>
      </p:sp>
    </p:spTree>
    <p:extLst>
      <p:ext uri="{BB962C8B-B14F-4D97-AF65-F5344CB8AC3E}">
        <p14:creationId xmlns:p14="http://schemas.microsoft.com/office/powerpoint/2010/main" val="4187186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Identification – </a:t>
            </a:r>
            <a:r>
              <a:rPr lang="en-US" dirty="0" smtClean="0">
                <a:solidFill>
                  <a:srgbClr val="FF0000"/>
                </a:solidFill>
              </a:rPr>
              <a:t>The Discrepancy Model </a:t>
            </a:r>
            <a:endParaRPr lang="en-US" dirty="0">
              <a:solidFill>
                <a:srgbClr val="FF0000"/>
              </a:solidFill>
            </a:endParaRPr>
          </a:p>
        </p:txBody>
      </p:sp>
      <p:sp>
        <p:nvSpPr>
          <p:cNvPr id="3" name="Content Placeholder 2"/>
          <p:cNvSpPr>
            <a:spLocks noGrp="1"/>
          </p:cNvSpPr>
          <p:nvPr>
            <p:ph idx="1"/>
          </p:nvPr>
        </p:nvSpPr>
        <p:spPr>
          <a:xfrm>
            <a:off x="483358" y="1219200"/>
            <a:ext cx="8534400" cy="5105400"/>
          </a:xfrm>
        </p:spPr>
        <p:txBody>
          <a:bodyPr>
            <a:noAutofit/>
          </a:bodyPr>
          <a:lstStyle/>
          <a:p>
            <a:pPr>
              <a:lnSpc>
                <a:spcPct val="85000"/>
              </a:lnSpc>
            </a:pPr>
            <a:r>
              <a:rPr lang="en-US" sz="2400" dirty="0" smtClean="0"/>
              <a:t>Intelligence Tests</a:t>
            </a:r>
          </a:p>
          <a:p>
            <a:pPr>
              <a:lnSpc>
                <a:spcPct val="85000"/>
              </a:lnSpc>
            </a:pPr>
            <a:r>
              <a:rPr lang="en-US" sz="2400" dirty="0" smtClean="0"/>
              <a:t>Achievement Tests</a:t>
            </a:r>
          </a:p>
          <a:p>
            <a:pPr>
              <a:lnSpc>
                <a:spcPct val="85000"/>
              </a:lnSpc>
            </a:pPr>
            <a:r>
              <a:rPr lang="en-US" sz="2400" dirty="0" smtClean="0"/>
              <a:t>The discrepancy model compared two norm-referenced test scores:</a:t>
            </a:r>
          </a:p>
          <a:p>
            <a:pPr lvl="1">
              <a:lnSpc>
                <a:spcPct val="85000"/>
              </a:lnSpc>
              <a:buClr>
                <a:schemeClr val="folHlink"/>
              </a:buClr>
            </a:pPr>
            <a:r>
              <a:rPr lang="en-US" sz="2400" dirty="0" smtClean="0">
                <a:solidFill>
                  <a:schemeClr val="tx1"/>
                </a:solidFill>
              </a:rPr>
              <a:t>Aptitude-achievement</a:t>
            </a:r>
          </a:p>
          <a:p>
            <a:pPr lvl="1">
              <a:lnSpc>
                <a:spcPct val="85000"/>
              </a:lnSpc>
              <a:buClr>
                <a:schemeClr val="folHlink"/>
              </a:buClr>
              <a:buNone/>
            </a:pPr>
            <a:endParaRPr lang="en-US" sz="2400" dirty="0" smtClean="0">
              <a:solidFill>
                <a:schemeClr val="tx1"/>
              </a:solidFill>
            </a:endParaRPr>
          </a:p>
          <a:p>
            <a:pPr>
              <a:lnSpc>
                <a:spcPct val="85000"/>
              </a:lnSpc>
              <a:buNone/>
            </a:pPr>
            <a:r>
              <a:rPr lang="en-US" sz="2400" b="1" dirty="0" smtClean="0"/>
              <a:t>Criticisms of the IQ-Achievement discrepancy</a:t>
            </a:r>
          </a:p>
          <a:p>
            <a:pPr>
              <a:lnSpc>
                <a:spcPct val="85000"/>
              </a:lnSpc>
            </a:pPr>
            <a:r>
              <a:rPr lang="en-US" sz="2400" dirty="0" smtClean="0"/>
              <a:t>Statistically flawed formulas</a:t>
            </a:r>
          </a:p>
          <a:p>
            <a:pPr>
              <a:lnSpc>
                <a:spcPct val="85000"/>
              </a:lnSpc>
            </a:pPr>
            <a:r>
              <a:rPr lang="en-US" sz="2400" dirty="0" smtClean="0"/>
              <a:t>Difficult and expensive to implement</a:t>
            </a:r>
          </a:p>
          <a:p>
            <a:pPr>
              <a:lnSpc>
                <a:spcPct val="85000"/>
              </a:lnSpc>
            </a:pPr>
            <a:r>
              <a:rPr lang="en-US" sz="2400" dirty="0" smtClean="0"/>
              <a:t>IQ scores are unreliable and are not strong predictor of reading ability</a:t>
            </a:r>
          </a:p>
          <a:p>
            <a:pPr>
              <a:lnSpc>
                <a:spcPct val="85000"/>
              </a:lnSpc>
            </a:pPr>
            <a:r>
              <a:rPr lang="en-US" sz="2400" dirty="0" smtClean="0"/>
              <a:t>Unrealistic concept for very young children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2362200"/>
            <a:ext cx="1981200" cy="215265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Identification – </a:t>
            </a:r>
            <a:r>
              <a:rPr lang="en-US" dirty="0" smtClean="0">
                <a:solidFill>
                  <a:srgbClr val="FF0000"/>
                </a:solidFill>
              </a:rPr>
              <a:t>Response to Intervention</a:t>
            </a:r>
            <a:endParaRPr lang="en-US" dirty="0">
              <a:solidFill>
                <a:srgbClr val="FF0000"/>
              </a:solidFill>
            </a:endParaRPr>
          </a:p>
        </p:txBody>
      </p:sp>
      <p:sp>
        <p:nvSpPr>
          <p:cNvPr id="3" name="Content Placeholder 2"/>
          <p:cNvSpPr>
            <a:spLocks noGrp="1"/>
          </p:cNvSpPr>
          <p:nvPr>
            <p:ph idx="1"/>
          </p:nvPr>
        </p:nvSpPr>
        <p:spPr/>
        <p:txBody>
          <a:bodyPr/>
          <a:lstStyle/>
          <a:p>
            <a:r>
              <a:rPr lang="en-US" sz="2800" dirty="0" smtClean="0"/>
              <a:t>A problem-solving approach that involves multiple tiers of increasingly intense, research-based interventions matched to student’s needs.</a:t>
            </a:r>
          </a:p>
          <a:p>
            <a:pPr>
              <a:buNone/>
            </a:pPr>
            <a:endParaRPr lang="en-US" sz="2800" dirty="0" smtClean="0"/>
          </a:p>
          <a:p>
            <a:r>
              <a:rPr lang="en-US" sz="2800" dirty="0" smtClean="0"/>
              <a:t>Three tiered approach</a:t>
            </a:r>
          </a:p>
          <a:p>
            <a:pPr lvl="1"/>
            <a:r>
              <a:rPr lang="en-US" sz="2800" dirty="0" smtClean="0">
                <a:solidFill>
                  <a:schemeClr val="tx1"/>
                </a:solidFill>
              </a:rPr>
              <a:t>Tier 1, evidence-based instruction</a:t>
            </a:r>
          </a:p>
          <a:p>
            <a:pPr lvl="1"/>
            <a:r>
              <a:rPr lang="en-US" sz="2800" dirty="0" smtClean="0">
                <a:solidFill>
                  <a:schemeClr val="tx1"/>
                </a:solidFill>
              </a:rPr>
              <a:t>Tier 2, small-group instruction</a:t>
            </a:r>
          </a:p>
          <a:p>
            <a:pPr lvl="1"/>
            <a:r>
              <a:rPr lang="en-US" sz="2800" dirty="0" smtClean="0">
                <a:solidFill>
                  <a:schemeClr val="tx1"/>
                </a:solidFill>
              </a:rPr>
              <a:t>Tier 3, referred to special education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itchFamily="34" charset="0"/>
                <a:cs typeface="Tahoma" pitchFamily="34" charset="0"/>
              </a:rPr>
              <a:t>Topics</a:t>
            </a:r>
            <a:endParaRPr lang="en-US" dirty="0"/>
          </a:p>
        </p:txBody>
      </p:sp>
      <p:sp>
        <p:nvSpPr>
          <p:cNvPr id="3" name="Content Placeholder 2"/>
          <p:cNvSpPr>
            <a:spLocks noGrp="1"/>
          </p:cNvSpPr>
          <p:nvPr>
            <p:ph idx="1"/>
          </p:nvPr>
        </p:nvSpPr>
        <p:spPr/>
        <p:txBody>
          <a:bodyPr>
            <a:normAutofit/>
          </a:bodyPr>
          <a:lstStyle/>
          <a:p>
            <a:r>
              <a:rPr lang="en-US" dirty="0" smtClean="0">
                <a:latin typeface="Tahoma" pitchFamily="34" charset="0"/>
                <a:cs typeface="Tahoma" pitchFamily="34" charset="0"/>
              </a:rPr>
              <a:t>Overview</a:t>
            </a:r>
          </a:p>
          <a:p>
            <a:r>
              <a:rPr lang="en-US" dirty="0" smtClean="0">
                <a:latin typeface="Tahoma" pitchFamily="34" charset="0"/>
                <a:cs typeface="Tahoma" pitchFamily="34" charset="0"/>
              </a:rPr>
              <a:t>Definition</a:t>
            </a:r>
          </a:p>
          <a:p>
            <a:r>
              <a:rPr lang="en-US" dirty="0" smtClean="0">
                <a:latin typeface="Tahoma" pitchFamily="34" charset="0"/>
                <a:cs typeface="Tahoma" pitchFamily="34" charset="0"/>
              </a:rPr>
              <a:t>Categories of Special Needs Students</a:t>
            </a:r>
          </a:p>
          <a:p>
            <a:r>
              <a:rPr lang="en-US" dirty="0" smtClean="0">
                <a:latin typeface="Tahoma" pitchFamily="34" charset="0"/>
                <a:cs typeface="Tahoma" pitchFamily="34" charset="0"/>
              </a:rPr>
              <a:t>Continuum of Placements</a:t>
            </a:r>
          </a:p>
          <a:p>
            <a:r>
              <a:rPr lang="en-US" dirty="0" smtClean="0">
                <a:latin typeface="Tahoma" pitchFamily="34" charset="0"/>
                <a:cs typeface="Tahoma" pitchFamily="34" charset="0"/>
              </a:rPr>
              <a:t>Prevalence</a:t>
            </a:r>
          </a:p>
          <a:p>
            <a:r>
              <a:rPr lang="en-US" dirty="0" smtClean="0">
                <a:latin typeface="Tahoma" pitchFamily="34" charset="0"/>
                <a:cs typeface="Tahoma" pitchFamily="34" charset="0"/>
              </a:rPr>
              <a:t>Causes</a:t>
            </a:r>
          </a:p>
          <a:p>
            <a:r>
              <a:rPr lang="en-US" dirty="0" smtClean="0">
                <a:latin typeface="Tahoma" pitchFamily="34" charset="0"/>
                <a:cs typeface="Tahoma" pitchFamily="34" charset="0"/>
              </a:rPr>
              <a:t>Educational Considerations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Response to Intervention</a:t>
            </a:r>
            <a:endParaRPr lang="en-TT"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97297" y="1600200"/>
            <a:ext cx="6149405" cy="4525963"/>
          </a:xfrm>
        </p:spPr>
      </p:pic>
    </p:spTree>
    <p:extLst>
      <p:ext uri="{BB962C8B-B14F-4D97-AF65-F5344CB8AC3E}">
        <p14:creationId xmlns:p14="http://schemas.microsoft.com/office/powerpoint/2010/main" val="2331213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 Academic </a:t>
            </a:r>
            <a:endParaRPr lang="en-US" dirty="0"/>
          </a:p>
        </p:txBody>
      </p:sp>
      <p:sp>
        <p:nvSpPr>
          <p:cNvPr id="3" name="Content Placeholder 2"/>
          <p:cNvSpPr>
            <a:spLocks noGrp="1"/>
          </p:cNvSpPr>
          <p:nvPr>
            <p:ph idx="1"/>
          </p:nvPr>
        </p:nvSpPr>
        <p:spPr/>
        <p:txBody>
          <a:bodyPr>
            <a:normAutofit/>
          </a:bodyPr>
          <a:lstStyle/>
          <a:p>
            <a:pPr>
              <a:lnSpc>
                <a:spcPct val="90000"/>
              </a:lnSpc>
            </a:pPr>
            <a:r>
              <a:rPr lang="en-US" sz="3200" dirty="0" smtClean="0">
                <a:solidFill>
                  <a:srgbClr val="FF0000"/>
                </a:solidFill>
              </a:rPr>
              <a:t>Academic achievement problems</a:t>
            </a:r>
          </a:p>
          <a:p>
            <a:pPr lvl="1">
              <a:lnSpc>
                <a:spcPct val="90000"/>
              </a:lnSpc>
            </a:pPr>
            <a:r>
              <a:rPr lang="en-US" sz="3200" dirty="0" smtClean="0"/>
              <a:t>Reading</a:t>
            </a:r>
          </a:p>
          <a:p>
            <a:pPr lvl="1">
              <a:lnSpc>
                <a:spcPct val="90000"/>
              </a:lnSpc>
            </a:pPr>
            <a:r>
              <a:rPr lang="en-US" sz="3200" dirty="0" smtClean="0"/>
              <a:t>Written language</a:t>
            </a:r>
          </a:p>
          <a:p>
            <a:pPr lvl="1">
              <a:lnSpc>
                <a:spcPct val="90000"/>
              </a:lnSpc>
            </a:pPr>
            <a:r>
              <a:rPr lang="en-US" sz="3200" dirty="0" smtClean="0"/>
              <a:t>Spoken language </a:t>
            </a:r>
          </a:p>
          <a:p>
            <a:pPr lvl="1">
              <a:lnSpc>
                <a:spcPct val="90000"/>
              </a:lnSpc>
            </a:pPr>
            <a:r>
              <a:rPr lang="en-US" sz="3200" dirty="0" smtClean="0"/>
              <a:t>Math</a:t>
            </a:r>
          </a:p>
          <a:p>
            <a:pPr lvl="1"/>
            <a:r>
              <a:rPr lang="en-US" sz="2900" dirty="0" smtClean="0"/>
              <a:t>Memory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3048000"/>
            <a:ext cx="3352800" cy="357187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Socio-emotional and </a:t>
            </a:r>
            <a:r>
              <a:rPr lang="en-US" dirty="0" err="1" smtClean="0"/>
              <a:t>Behavioural</a:t>
            </a:r>
            <a:r>
              <a:rPr lang="en-US" dirty="0" smtClean="0"/>
              <a:t> Characteristics</a:t>
            </a:r>
            <a:endParaRPr lang="en-US" dirty="0"/>
          </a:p>
        </p:txBody>
      </p:sp>
      <p:sp>
        <p:nvSpPr>
          <p:cNvPr id="3" name="Content Placeholder 2"/>
          <p:cNvSpPr>
            <a:spLocks noGrp="1"/>
          </p:cNvSpPr>
          <p:nvPr>
            <p:ph idx="1"/>
          </p:nvPr>
        </p:nvSpPr>
        <p:spPr/>
        <p:txBody>
          <a:bodyPr>
            <a:normAutofit/>
          </a:bodyPr>
          <a:lstStyle/>
          <a:p>
            <a:pPr>
              <a:lnSpc>
                <a:spcPct val="90000"/>
              </a:lnSpc>
            </a:pPr>
            <a:r>
              <a:rPr lang="en-US" dirty="0" smtClean="0"/>
              <a:t>Inter-individual variation/ Intra –individual variation</a:t>
            </a:r>
          </a:p>
          <a:p>
            <a:pPr>
              <a:lnSpc>
                <a:spcPct val="90000"/>
              </a:lnSpc>
            </a:pPr>
            <a:r>
              <a:rPr lang="en-US" dirty="0" smtClean="0"/>
              <a:t>Disorders of attention and hyperactivity</a:t>
            </a:r>
          </a:p>
          <a:p>
            <a:pPr>
              <a:lnSpc>
                <a:spcPct val="90000"/>
              </a:lnSpc>
            </a:pPr>
            <a:r>
              <a:rPr lang="en-US" dirty="0" smtClean="0"/>
              <a:t>Memory, and metacognitive problems</a:t>
            </a:r>
          </a:p>
          <a:p>
            <a:pPr>
              <a:lnSpc>
                <a:spcPct val="90000"/>
              </a:lnSpc>
            </a:pPr>
            <a:r>
              <a:rPr lang="en-US" dirty="0" smtClean="0"/>
              <a:t>Social-emotional problems</a:t>
            </a:r>
          </a:p>
          <a:p>
            <a:pPr lvl="1">
              <a:lnSpc>
                <a:spcPct val="90000"/>
              </a:lnSpc>
              <a:buFont typeface="Wingdings" charset="2"/>
              <a:buChar char="§"/>
            </a:pPr>
            <a:r>
              <a:rPr lang="en-US" dirty="0" smtClean="0"/>
              <a:t>Nonverbal learning disabilities</a:t>
            </a:r>
          </a:p>
          <a:p>
            <a:pPr>
              <a:lnSpc>
                <a:spcPct val="90000"/>
              </a:lnSpc>
            </a:pPr>
            <a:r>
              <a:rPr lang="en-US" dirty="0" smtClean="0"/>
              <a:t>Motivational problems</a:t>
            </a:r>
          </a:p>
          <a:p>
            <a:pPr>
              <a:lnSpc>
                <a:spcPct val="90000"/>
              </a:lnSpc>
            </a:pPr>
            <a:r>
              <a:rPr lang="en-US" dirty="0" smtClean="0"/>
              <a:t>Inactive learner with strategy deficits</a:t>
            </a:r>
          </a:p>
          <a:p>
            <a:pPr>
              <a:lnSpc>
                <a:spcPct val="90000"/>
              </a:lnSpc>
            </a:pPr>
            <a:endParaRPr lang="en-US"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TT" sz="3200" dirty="0" smtClean="0"/>
              <a:t>Educational Considerations</a:t>
            </a:r>
            <a:r>
              <a:rPr lang="en-TT" sz="3200" dirty="0" smtClean="0">
                <a:solidFill>
                  <a:srgbClr val="FF0000"/>
                </a:solidFill>
              </a:rPr>
              <a:t/>
            </a:r>
            <a:br>
              <a:rPr lang="en-TT" sz="3200" dirty="0" smtClean="0">
                <a:solidFill>
                  <a:srgbClr val="FF0000"/>
                </a:solidFill>
              </a:rPr>
            </a:br>
            <a:r>
              <a:rPr lang="en-TT" sz="3200" dirty="0" smtClean="0">
                <a:solidFill>
                  <a:srgbClr val="FF0000"/>
                </a:solidFill>
              </a:rPr>
              <a:t>Differentiated Instruction (Tomlinson, 2014)</a:t>
            </a:r>
            <a:endParaRPr lang="en-TT" sz="3200" dirty="0">
              <a:solidFill>
                <a:srgbClr val="FF0000"/>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417638"/>
            <a:ext cx="7238999" cy="5223668"/>
          </a:xfrm>
        </p:spPr>
      </p:pic>
    </p:spTree>
    <p:extLst>
      <p:ext uri="{BB962C8B-B14F-4D97-AF65-F5344CB8AC3E}">
        <p14:creationId xmlns:p14="http://schemas.microsoft.com/office/powerpoint/2010/main" val="3974752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ahoma" pitchFamily="34" charset="0"/>
                <a:cs typeface="Tahoma" pitchFamily="34" charset="0"/>
              </a:rPr>
              <a:t>Educational Considerations</a:t>
            </a:r>
            <a:endParaRPr lang="en-US" dirty="0">
              <a:latin typeface="Tahoma" pitchFamily="34" charset="0"/>
              <a:cs typeface="Tahoma" pitchFamily="34" charset="0"/>
            </a:endParaRPr>
          </a:p>
        </p:txBody>
      </p:sp>
      <p:sp>
        <p:nvSpPr>
          <p:cNvPr id="3" name="Content Placeholder 2"/>
          <p:cNvSpPr>
            <a:spLocks noGrp="1"/>
          </p:cNvSpPr>
          <p:nvPr>
            <p:ph idx="1"/>
          </p:nvPr>
        </p:nvSpPr>
        <p:spPr/>
        <p:txBody>
          <a:bodyPr/>
          <a:lstStyle/>
          <a:p>
            <a:pPr>
              <a:lnSpc>
                <a:spcPct val="90000"/>
              </a:lnSpc>
              <a:spcBef>
                <a:spcPct val="0"/>
              </a:spcBef>
            </a:pPr>
            <a:r>
              <a:rPr lang="en-US" dirty="0" smtClean="0">
                <a:solidFill>
                  <a:srgbClr val="FF0000"/>
                </a:solidFill>
                <a:latin typeface="Tahoma" pitchFamily="34" charset="0"/>
                <a:cs typeface="Tahoma" pitchFamily="34" charset="0"/>
              </a:rPr>
              <a:t>Differentiated Instruction</a:t>
            </a:r>
            <a:r>
              <a:rPr lang="en-US" sz="2800" dirty="0" smtClean="0">
                <a:solidFill>
                  <a:srgbClr val="FF0000"/>
                </a:solidFill>
                <a:latin typeface="Tahoma" pitchFamily="34" charset="0"/>
                <a:cs typeface="Tahoma" pitchFamily="34" charset="0"/>
              </a:rPr>
              <a:t> </a:t>
            </a:r>
          </a:p>
          <a:p>
            <a:pPr lvl="1">
              <a:lnSpc>
                <a:spcPct val="90000"/>
              </a:lnSpc>
              <a:spcBef>
                <a:spcPct val="0"/>
              </a:spcBef>
              <a:buClr>
                <a:schemeClr val="folHlink"/>
              </a:buClr>
            </a:pPr>
            <a:r>
              <a:rPr lang="en-US" sz="2400" dirty="0" smtClean="0">
                <a:solidFill>
                  <a:schemeClr val="tx1"/>
                </a:solidFill>
                <a:latin typeface="Tahoma" pitchFamily="34" charset="0"/>
                <a:cs typeface="Tahoma" pitchFamily="34" charset="0"/>
              </a:rPr>
              <a:t>Provide visual or graphic organizer</a:t>
            </a:r>
          </a:p>
          <a:p>
            <a:pPr marL="457200" lvl="1" indent="0">
              <a:lnSpc>
                <a:spcPct val="90000"/>
              </a:lnSpc>
              <a:spcBef>
                <a:spcPct val="0"/>
              </a:spcBef>
              <a:buClr>
                <a:schemeClr val="folHlink"/>
              </a:buClr>
              <a:buNone/>
            </a:pPr>
            <a:endParaRPr lang="en-US" sz="2400" dirty="0" smtClean="0">
              <a:solidFill>
                <a:schemeClr val="tx1"/>
              </a:solidFill>
              <a:latin typeface="Tahoma" pitchFamily="34" charset="0"/>
              <a:cs typeface="Tahoma" pitchFamily="34" charset="0"/>
            </a:endParaRPr>
          </a:p>
          <a:p>
            <a:pPr lvl="1">
              <a:lnSpc>
                <a:spcPct val="90000"/>
              </a:lnSpc>
              <a:spcBef>
                <a:spcPct val="0"/>
              </a:spcBef>
              <a:buClr>
                <a:schemeClr val="folHlink"/>
              </a:buClr>
            </a:pPr>
            <a:r>
              <a:rPr lang="en-US" sz="2400" dirty="0" smtClean="0">
                <a:solidFill>
                  <a:schemeClr val="tx1"/>
                </a:solidFill>
                <a:latin typeface="Tahoma" pitchFamily="34" charset="0"/>
                <a:cs typeface="Tahoma" pitchFamily="34" charset="0"/>
              </a:rPr>
              <a:t>Incorporate models, demonstrations, or role play</a:t>
            </a:r>
          </a:p>
          <a:p>
            <a:pPr marL="457200" lvl="1" indent="0">
              <a:lnSpc>
                <a:spcPct val="90000"/>
              </a:lnSpc>
              <a:spcBef>
                <a:spcPct val="0"/>
              </a:spcBef>
              <a:buClr>
                <a:schemeClr val="folHlink"/>
              </a:buClr>
              <a:buNone/>
            </a:pPr>
            <a:endParaRPr lang="en-US" sz="2400" dirty="0" smtClean="0">
              <a:solidFill>
                <a:schemeClr val="tx1"/>
              </a:solidFill>
              <a:latin typeface="Tahoma" pitchFamily="34" charset="0"/>
              <a:cs typeface="Tahoma" pitchFamily="34" charset="0"/>
            </a:endParaRPr>
          </a:p>
          <a:p>
            <a:pPr lvl="1">
              <a:lnSpc>
                <a:spcPct val="90000"/>
              </a:lnSpc>
              <a:spcBef>
                <a:spcPct val="0"/>
              </a:spcBef>
              <a:buClr>
                <a:schemeClr val="folHlink"/>
              </a:buClr>
            </a:pPr>
            <a:r>
              <a:rPr lang="en-US" sz="2400" dirty="0" smtClean="0">
                <a:solidFill>
                  <a:schemeClr val="tx1"/>
                </a:solidFill>
                <a:latin typeface="Tahoma" pitchFamily="34" charset="0"/>
                <a:cs typeface="Tahoma" pitchFamily="34" charset="0"/>
              </a:rPr>
              <a:t>Using teacher presentation cues to emphasize key points</a:t>
            </a:r>
          </a:p>
          <a:p>
            <a:pPr marL="457200" lvl="1" indent="0">
              <a:lnSpc>
                <a:spcPct val="90000"/>
              </a:lnSpc>
              <a:spcBef>
                <a:spcPct val="0"/>
              </a:spcBef>
              <a:buClr>
                <a:schemeClr val="folHlink"/>
              </a:buClr>
              <a:buNone/>
            </a:pPr>
            <a:endParaRPr lang="en-US" sz="2400" dirty="0" smtClean="0">
              <a:solidFill>
                <a:schemeClr val="tx1"/>
              </a:solidFill>
              <a:latin typeface="Tahoma" pitchFamily="34" charset="0"/>
              <a:cs typeface="Tahoma" pitchFamily="34" charset="0"/>
            </a:endParaRPr>
          </a:p>
          <a:p>
            <a:pPr lvl="1">
              <a:lnSpc>
                <a:spcPct val="90000"/>
              </a:lnSpc>
              <a:spcBef>
                <a:spcPct val="0"/>
              </a:spcBef>
              <a:buClr>
                <a:schemeClr val="folHlink"/>
              </a:buClr>
            </a:pPr>
            <a:r>
              <a:rPr lang="en-US" sz="2400" dirty="0" smtClean="0">
                <a:solidFill>
                  <a:schemeClr val="tx1"/>
                </a:solidFill>
                <a:latin typeface="Tahoma" pitchFamily="34" charset="0"/>
                <a:cs typeface="Tahoma" pitchFamily="34" charset="0"/>
              </a:rPr>
              <a:t>Scaffolding key concepts</a:t>
            </a:r>
          </a:p>
          <a:p>
            <a:pPr marL="457200" lvl="1" indent="0">
              <a:lnSpc>
                <a:spcPct val="90000"/>
              </a:lnSpc>
              <a:spcBef>
                <a:spcPct val="0"/>
              </a:spcBef>
              <a:buClr>
                <a:schemeClr val="folHlink"/>
              </a:buClr>
              <a:buNone/>
            </a:pPr>
            <a:endParaRPr lang="en-US" sz="2400" dirty="0" smtClean="0">
              <a:solidFill>
                <a:schemeClr val="tx1"/>
              </a:solidFill>
              <a:latin typeface="Tahoma" pitchFamily="34" charset="0"/>
              <a:cs typeface="Tahoma" pitchFamily="34" charset="0"/>
            </a:endParaRPr>
          </a:p>
          <a:p>
            <a:pPr lvl="1">
              <a:lnSpc>
                <a:spcPct val="90000"/>
              </a:lnSpc>
              <a:spcBef>
                <a:spcPct val="0"/>
              </a:spcBef>
              <a:buClr>
                <a:schemeClr val="folHlink"/>
              </a:buClr>
            </a:pPr>
            <a:r>
              <a:rPr lang="en-US" sz="2400" dirty="0" smtClean="0">
                <a:solidFill>
                  <a:schemeClr val="tx1"/>
                </a:solidFill>
                <a:latin typeface="Tahoma" pitchFamily="34" charset="0"/>
                <a:cs typeface="Tahoma" pitchFamily="34" charset="0"/>
              </a:rPr>
              <a:t>Involving students by implementing every-pupil response techniques or incorporating </a:t>
            </a:r>
            <a:r>
              <a:rPr lang="en-US" sz="2400" dirty="0" err="1" smtClean="0">
                <a:solidFill>
                  <a:schemeClr val="tx1"/>
                </a:solidFill>
                <a:latin typeface="Tahoma" pitchFamily="34" charset="0"/>
                <a:cs typeface="Tahoma" pitchFamily="34" charset="0"/>
              </a:rPr>
              <a:t>manipulatives</a:t>
            </a:r>
            <a:r>
              <a:rPr lang="en-US" sz="2400" dirty="0" smtClean="0">
                <a:solidFill>
                  <a:schemeClr val="tx1"/>
                </a:solidFill>
                <a:latin typeface="Tahoma" pitchFamily="34" charset="0"/>
                <a:cs typeface="Tahoma" pitchFamily="34" charset="0"/>
              </a:rPr>
              <a:t> for students to use.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TT" dirty="0" smtClean="0"/>
              <a:t>Universal Design for Learning</a:t>
            </a:r>
            <a:endParaRPr lang="en-TT" dirty="0"/>
          </a:p>
        </p:txBody>
      </p:sp>
      <p:sp>
        <p:nvSpPr>
          <p:cNvPr id="3" name="Content Placeholder 2"/>
          <p:cNvSpPr>
            <a:spLocks noGrp="1"/>
          </p:cNvSpPr>
          <p:nvPr>
            <p:ph idx="1"/>
          </p:nvPr>
        </p:nvSpPr>
        <p:spPr>
          <a:xfrm>
            <a:off x="457200" y="762000"/>
            <a:ext cx="8229600" cy="5364163"/>
          </a:xfrm>
        </p:spPr>
        <p:txBody>
          <a:bodyPr>
            <a:noAutofit/>
          </a:bodyPr>
          <a:lstStyle/>
          <a:p>
            <a:r>
              <a:rPr lang="en-US" dirty="0">
                <a:solidFill>
                  <a:srgbClr val="FF0000"/>
                </a:solidFill>
              </a:rPr>
              <a:t>Universal Design for Learning (UDL) </a:t>
            </a:r>
            <a:r>
              <a:rPr lang="en-US" dirty="0"/>
              <a:t>is promoted as a philosophy, framework, and set of principles for designing and delivering flexible approaches to teaching and learning that address student diversity within the classroom context. </a:t>
            </a:r>
            <a:r>
              <a:rPr lang="en-US" dirty="0" smtClean="0"/>
              <a:t>( Capp , </a:t>
            </a:r>
            <a:r>
              <a:rPr lang="en-US" smtClean="0"/>
              <a:t>2017</a:t>
            </a:r>
            <a:r>
              <a:rPr lang="en-US" smtClean="0"/>
              <a:t>)</a:t>
            </a:r>
          </a:p>
          <a:p>
            <a:endParaRPr lang="en-US" dirty="0" smtClean="0"/>
          </a:p>
          <a:p>
            <a:r>
              <a:rPr lang="en-US" dirty="0" smtClean="0"/>
              <a:t>Universally </a:t>
            </a:r>
            <a:r>
              <a:rPr lang="en-US" dirty="0"/>
              <a:t>designed lessons attempt to meet the needs of all learners at the onset of instruction rather than having to retrofit lesson plans that initially fail some learners</a:t>
            </a:r>
            <a:endParaRPr lang="en-TT" dirty="0"/>
          </a:p>
        </p:txBody>
      </p:sp>
    </p:spTree>
    <p:extLst>
      <p:ext uri="{BB962C8B-B14F-4D97-AF65-F5344CB8AC3E}">
        <p14:creationId xmlns:p14="http://schemas.microsoft.com/office/powerpoint/2010/main" val="2955269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Universal Design for Learning</a:t>
            </a:r>
            <a:endParaRPr lang="en-TT" dirty="0"/>
          </a:p>
        </p:txBody>
      </p:sp>
      <p:sp>
        <p:nvSpPr>
          <p:cNvPr id="3" name="Content Placeholder 2"/>
          <p:cNvSpPr>
            <a:spLocks noGrp="1"/>
          </p:cNvSpPr>
          <p:nvPr>
            <p:ph idx="1"/>
          </p:nvPr>
        </p:nvSpPr>
        <p:spPr>
          <a:xfrm>
            <a:off x="457200" y="1143000"/>
            <a:ext cx="8229600" cy="5486400"/>
          </a:xfrm>
        </p:spPr>
        <p:txBody>
          <a:bodyPr>
            <a:normAutofit/>
          </a:bodyPr>
          <a:lstStyle/>
          <a:p>
            <a:pPr marL="0" indent="0">
              <a:buNone/>
            </a:pPr>
            <a:r>
              <a:rPr lang="en-TT" dirty="0" smtClean="0"/>
              <a:t>Three Basic </a:t>
            </a:r>
            <a:r>
              <a:rPr lang="en-TT" dirty="0"/>
              <a:t>P</a:t>
            </a:r>
            <a:r>
              <a:rPr lang="en-TT" dirty="0" smtClean="0"/>
              <a:t>rinciples of UDL</a:t>
            </a:r>
          </a:p>
          <a:p>
            <a:r>
              <a:rPr lang="en-US" dirty="0">
                <a:solidFill>
                  <a:srgbClr val="FF0000"/>
                </a:solidFill>
              </a:rPr>
              <a:t>multiple ways of representing </a:t>
            </a:r>
            <a:r>
              <a:rPr lang="en-US" dirty="0" smtClean="0">
                <a:solidFill>
                  <a:srgbClr val="FF0000"/>
                </a:solidFill>
              </a:rPr>
              <a:t>knowledge: </a:t>
            </a:r>
            <a:r>
              <a:rPr lang="en-US" dirty="0" smtClean="0"/>
              <a:t> </a:t>
            </a:r>
            <a:r>
              <a:rPr lang="en-US" sz="2400" dirty="0"/>
              <a:t>designing instructional materials that make content accessible to the greatest number of diverse learners</a:t>
            </a:r>
            <a:endParaRPr lang="en-US" sz="2400" dirty="0" smtClean="0">
              <a:solidFill>
                <a:srgbClr val="FF0000"/>
              </a:solidFill>
            </a:endParaRPr>
          </a:p>
          <a:p>
            <a:r>
              <a:rPr lang="en-US" dirty="0" smtClean="0">
                <a:solidFill>
                  <a:srgbClr val="FF0000"/>
                </a:solidFill>
              </a:rPr>
              <a:t>multiple </a:t>
            </a:r>
            <a:r>
              <a:rPr lang="en-US" dirty="0">
                <a:solidFill>
                  <a:srgbClr val="FF0000"/>
                </a:solidFill>
              </a:rPr>
              <a:t>ways students can demonstrate their </a:t>
            </a:r>
            <a:r>
              <a:rPr lang="en-US" dirty="0" smtClean="0">
                <a:solidFill>
                  <a:srgbClr val="FF0000"/>
                </a:solidFill>
              </a:rPr>
              <a:t>understanding: </a:t>
            </a:r>
            <a:r>
              <a:rPr lang="en-US" sz="2400" dirty="0"/>
              <a:t>Students are provided with </a:t>
            </a:r>
            <a:r>
              <a:rPr lang="en-US" sz="2400" dirty="0" smtClean="0"/>
              <a:t>alternative </a:t>
            </a:r>
            <a:r>
              <a:rPr lang="en-US" sz="2400" dirty="0"/>
              <a:t>communication methods to demonstrate their learning</a:t>
            </a:r>
            <a:endParaRPr lang="en-US" sz="2400" dirty="0" smtClean="0">
              <a:solidFill>
                <a:srgbClr val="FF0000"/>
              </a:solidFill>
            </a:endParaRPr>
          </a:p>
          <a:p>
            <a:r>
              <a:rPr lang="en-US" dirty="0" smtClean="0">
                <a:solidFill>
                  <a:srgbClr val="FF0000"/>
                </a:solidFill>
              </a:rPr>
              <a:t>multiple </a:t>
            </a:r>
            <a:r>
              <a:rPr lang="en-US" dirty="0">
                <a:solidFill>
                  <a:srgbClr val="FF0000"/>
                </a:solidFill>
              </a:rPr>
              <a:t>ways of engaging </a:t>
            </a:r>
            <a:r>
              <a:rPr lang="en-US" dirty="0" smtClean="0">
                <a:solidFill>
                  <a:srgbClr val="FF0000"/>
                </a:solidFill>
              </a:rPr>
              <a:t>students: </a:t>
            </a:r>
            <a:r>
              <a:rPr lang="en-US" sz="2400" dirty="0" smtClean="0"/>
              <a:t>a </a:t>
            </a:r>
            <a:r>
              <a:rPr lang="en-US" sz="2400" dirty="0"/>
              <a:t>range of options for engaging students in the learning process as no single option will work for all students</a:t>
            </a:r>
            <a:endParaRPr lang="en-US" sz="2400" dirty="0">
              <a:solidFill>
                <a:srgbClr val="FF0000"/>
              </a:solidFill>
            </a:endParaRPr>
          </a:p>
          <a:p>
            <a:endParaRPr lang="en-TT" dirty="0">
              <a:solidFill>
                <a:srgbClr val="FF0000"/>
              </a:solidFill>
            </a:endParaRPr>
          </a:p>
        </p:txBody>
      </p:sp>
    </p:spTree>
    <p:extLst>
      <p:ext uri="{BB962C8B-B14F-4D97-AF65-F5344CB8AC3E}">
        <p14:creationId xmlns:p14="http://schemas.microsoft.com/office/powerpoint/2010/main" val="4232396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TT" dirty="0" smtClean="0"/>
              <a:t>The MOE Student Support Services Division ( SSSD) Referral </a:t>
            </a:r>
            <a:r>
              <a:rPr lang="en-TT" dirty="0"/>
              <a:t>P</a:t>
            </a:r>
            <a:r>
              <a:rPr lang="en-TT" dirty="0" smtClean="0"/>
              <a:t>rocess</a:t>
            </a:r>
            <a:endParaRPr lang="en-TT"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TT" dirty="0" smtClean="0">
                <a:solidFill>
                  <a:srgbClr val="FF0000"/>
                </a:solidFill>
              </a:rPr>
              <a:t>Step 1 </a:t>
            </a:r>
            <a:r>
              <a:rPr lang="en-TT" dirty="0" smtClean="0"/>
              <a:t>: Continuous Assessment</a:t>
            </a:r>
          </a:p>
          <a:p>
            <a:pPr>
              <a:buFont typeface="Wingdings" panose="05000000000000000000" pitchFamily="2" charset="2"/>
              <a:buChar char="Ø"/>
            </a:pPr>
            <a:r>
              <a:rPr lang="en-TT" dirty="0" smtClean="0">
                <a:solidFill>
                  <a:srgbClr val="FF0000"/>
                </a:solidFill>
              </a:rPr>
              <a:t>Step 2 </a:t>
            </a:r>
            <a:r>
              <a:rPr lang="en-TT" dirty="0" smtClean="0"/>
              <a:t>: Identification of students at risk</a:t>
            </a:r>
          </a:p>
          <a:p>
            <a:pPr>
              <a:buFont typeface="Wingdings" panose="05000000000000000000" pitchFamily="2" charset="2"/>
              <a:buChar char="Ø"/>
            </a:pPr>
            <a:r>
              <a:rPr lang="en-TT" dirty="0" smtClean="0">
                <a:solidFill>
                  <a:srgbClr val="FF0000"/>
                </a:solidFill>
              </a:rPr>
              <a:t>Step 3</a:t>
            </a:r>
            <a:r>
              <a:rPr lang="en-TT" dirty="0" smtClean="0"/>
              <a:t>: Data Collection</a:t>
            </a:r>
          </a:p>
          <a:p>
            <a:pPr>
              <a:buFont typeface="Wingdings" panose="05000000000000000000" pitchFamily="2" charset="2"/>
              <a:buChar char="Ø"/>
            </a:pPr>
            <a:r>
              <a:rPr lang="en-TT" dirty="0" smtClean="0">
                <a:solidFill>
                  <a:srgbClr val="FF0000"/>
                </a:solidFill>
              </a:rPr>
              <a:t>Step 4</a:t>
            </a:r>
            <a:r>
              <a:rPr lang="en-TT" dirty="0" smtClean="0"/>
              <a:t>: Initial Classroom Intervention</a:t>
            </a:r>
          </a:p>
          <a:p>
            <a:pPr>
              <a:buFont typeface="Wingdings" panose="05000000000000000000" pitchFamily="2" charset="2"/>
              <a:buChar char="Ø"/>
            </a:pPr>
            <a:r>
              <a:rPr lang="en-TT" dirty="0" smtClean="0">
                <a:solidFill>
                  <a:srgbClr val="FF0000"/>
                </a:solidFill>
              </a:rPr>
              <a:t>Step 5</a:t>
            </a:r>
            <a:r>
              <a:rPr lang="en-TT" dirty="0" smtClean="0"/>
              <a:t>: Diagnostic Assessment/ Progress Monitoring</a:t>
            </a:r>
          </a:p>
          <a:p>
            <a:pPr>
              <a:buFont typeface="Wingdings" panose="05000000000000000000" pitchFamily="2" charset="2"/>
              <a:buChar char="Ø"/>
            </a:pPr>
            <a:r>
              <a:rPr lang="en-TT" dirty="0" smtClean="0">
                <a:solidFill>
                  <a:srgbClr val="FF0000"/>
                </a:solidFill>
              </a:rPr>
              <a:t>Step 6</a:t>
            </a:r>
            <a:r>
              <a:rPr lang="en-TT" dirty="0" smtClean="0"/>
              <a:t>: Consultation with the School Based Team</a:t>
            </a:r>
          </a:p>
          <a:p>
            <a:pPr marL="0" indent="0">
              <a:buNone/>
            </a:pPr>
            <a:endParaRPr lang="en-TT" dirty="0" smtClean="0"/>
          </a:p>
          <a:p>
            <a:pPr>
              <a:buFont typeface="Wingdings" panose="05000000000000000000" pitchFamily="2" charset="2"/>
              <a:buChar char="Ø"/>
            </a:pPr>
            <a:endParaRPr lang="en-TT" dirty="0"/>
          </a:p>
        </p:txBody>
      </p:sp>
    </p:spTree>
    <p:extLst>
      <p:ext uri="{BB962C8B-B14F-4D97-AF65-F5344CB8AC3E}">
        <p14:creationId xmlns:p14="http://schemas.microsoft.com/office/powerpoint/2010/main" val="1785847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TT" dirty="0"/>
              <a:t>The MOE Student Support Services Division ( SSSD)Referral Process</a:t>
            </a:r>
          </a:p>
        </p:txBody>
      </p:sp>
      <p:sp>
        <p:nvSpPr>
          <p:cNvPr id="3" name="Content Placeholder 2"/>
          <p:cNvSpPr>
            <a:spLocks noGrp="1"/>
          </p:cNvSpPr>
          <p:nvPr>
            <p:ph idx="1"/>
          </p:nvPr>
        </p:nvSpPr>
        <p:spPr>
          <a:xfrm>
            <a:off x="457200" y="1600200"/>
            <a:ext cx="8229600" cy="4953000"/>
          </a:xfrm>
        </p:spPr>
        <p:txBody>
          <a:bodyPr>
            <a:normAutofit fontScale="92500"/>
          </a:bodyPr>
          <a:lstStyle/>
          <a:p>
            <a:pPr>
              <a:buFont typeface="Wingdings" panose="05000000000000000000" pitchFamily="2" charset="2"/>
              <a:buChar char="Ø"/>
            </a:pPr>
            <a:r>
              <a:rPr lang="en-TT" dirty="0" smtClean="0">
                <a:solidFill>
                  <a:srgbClr val="FF0000"/>
                </a:solidFill>
              </a:rPr>
              <a:t>Step 7</a:t>
            </a:r>
            <a:r>
              <a:rPr lang="en-TT" dirty="0" smtClean="0"/>
              <a:t>: Implementation of Intervention Strategies</a:t>
            </a:r>
          </a:p>
          <a:p>
            <a:pPr>
              <a:buFont typeface="Wingdings" panose="05000000000000000000" pitchFamily="2" charset="2"/>
              <a:buChar char="Ø"/>
            </a:pPr>
            <a:r>
              <a:rPr lang="en-TT" sz="3500" dirty="0" smtClean="0">
                <a:solidFill>
                  <a:srgbClr val="FF0000"/>
                </a:solidFill>
              </a:rPr>
              <a:t>Step 8</a:t>
            </a:r>
            <a:r>
              <a:rPr lang="en-TT" dirty="0" smtClean="0"/>
              <a:t>: Case Review</a:t>
            </a:r>
          </a:p>
          <a:p>
            <a:pPr>
              <a:buFont typeface="Wingdings" panose="05000000000000000000" pitchFamily="2" charset="2"/>
              <a:buChar char="Ø"/>
            </a:pPr>
            <a:r>
              <a:rPr lang="en-TT" dirty="0" smtClean="0">
                <a:solidFill>
                  <a:srgbClr val="FF0000"/>
                </a:solidFill>
              </a:rPr>
              <a:t>Step 9</a:t>
            </a:r>
            <a:r>
              <a:rPr lang="en-TT" dirty="0" smtClean="0"/>
              <a:t>: Consultation of Parent/Guardian</a:t>
            </a:r>
          </a:p>
          <a:p>
            <a:pPr>
              <a:buFont typeface="Wingdings" panose="05000000000000000000" pitchFamily="2" charset="2"/>
              <a:buChar char="Ø"/>
            </a:pPr>
            <a:r>
              <a:rPr lang="en-TT" dirty="0" smtClean="0">
                <a:solidFill>
                  <a:srgbClr val="FF0000"/>
                </a:solidFill>
              </a:rPr>
              <a:t>Step 10</a:t>
            </a:r>
            <a:r>
              <a:rPr lang="en-TT" dirty="0" smtClean="0"/>
              <a:t>: </a:t>
            </a:r>
            <a:r>
              <a:rPr lang="en-TT" dirty="0"/>
              <a:t>Referral of </a:t>
            </a:r>
            <a:r>
              <a:rPr lang="en-TT" dirty="0" smtClean="0"/>
              <a:t>Client</a:t>
            </a:r>
          </a:p>
          <a:p>
            <a:pPr>
              <a:buFont typeface="Wingdings" panose="05000000000000000000" pitchFamily="2" charset="2"/>
              <a:buChar char="Ø"/>
            </a:pPr>
            <a:r>
              <a:rPr lang="en-TT" dirty="0" smtClean="0">
                <a:solidFill>
                  <a:srgbClr val="FF0000"/>
                </a:solidFill>
              </a:rPr>
              <a:t>Step 11</a:t>
            </a:r>
            <a:r>
              <a:rPr lang="en-TT" dirty="0" smtClean="0"/>
              <a:t>: Team consultation/ Case review</a:t>
            </a:r>
          </a:p>
          <a:p>
            <a:pPr>
              <a:buFont typeface="Wingdings" panose="05000000000000000000" pitchFamily="2" charset="2"/>
              <a:buChar char="Ø"/>
            </a:pPr>
            <a:r>
              <a:rPr lang="en-TT" dirty="0" smtClean="0">
                <a:solidFill>
                  <a:srgbClr val="FF0000"/>
                </a:solidFill>
              </a:rPr>
              <a:t>Step 12</a:t>
            </a:r>
            <a:r>
              <a:rPr lang="en-TT" dirty="0" smtClean="0"/>
              <a:t>: Assessment and Intervention</a:t>
            </a:r>
          </a:p>
          <a:p>
            <a:pPr>
              <a:buFont typeface="Wingdings" panose="05000000000000000000" pitchFamily="2" charset="2"/>
              <a:buChar char="Ø"/>
            </a:pPr>
            <a:r>
              <a:rPr lang="en-TT" dirty="0" smtClean="0">
                <a:solidFill>
                  <a:srgbClr val="FF0000"/>
                </a:solidFill>
              </a:rPr>
              <a:t>Step 13</a:t>
            </a:r>
            <a:r>
              <a:rPr lang="en-TT" dirty="0" smtClean="0"/>
              <a:t>: Development of Individualized Education Plan ( IEP)</a:t>
            </a:r>
          </a:p>
          <a:p>
            <a:pPr>
              <a:buFont typeface="Wingdings" panose="05000000000000000000" pitchFamily="2" charset="2"/>
              <a:buChar char="Ø"/>
            </a:pPr>
            <a:r>
              <a:rPr lang="en-TT" dirty="0" smtClean="0">
                <a:solidFill>
                  <a:srgbClr val="FF0000"/>
                </a:solidFill>
              </a:rPr>
              <a:t>Step 14</a:t>
            </a:r>
            <a:r>
              <a:rPr lang="en-TT" dirty="0" smtClean="0"/>
              <a:t>: Programme Review and Evaluation</a:t>
            </a:r>
          </a:p>
          <a:p>
            <a:pPr>
              <a:buFont typeface="Wingdings" panose="05000000000000000000" pitchFamily="2" charset="2"/>
              <a:buChar char="Ø"/>
            </a:pPr>
            <a:endParaRPr lang="en-TT" dirty="0" smtClean="0"/>
          </a:p>
          <a:p>
            <a:pPr>
              <a:buFont typeface="Wingdings" panose="05000000000000000000" pitchFamily="2" charset="2"/>
              <a:buChar char="Ø"/>
            </a:pPr>
            <a:endParaRPr lang="en-TT" dirty="0" smtClean="0"/>
          </a:p>
          <a:p>
            <a:pPr>
              <a:buFont typeface="Wingdings" panose="05000000000000000000" pitchFamily="2" charset="2"/>
              <a:buChar char="Ø"/>
            </a:pPr>
            <a:endParaRPr lang="en-TT" dirty="0"/>
          </a:p>
          <a:p>
            <a:pPr>
              <a:buFont typeface="Wingdings" panose="05000000000000000000" pitchFamily="2" charset="2"/>
              <a:buChar char="Ø"/>
            </a:pPr>
            <a:endParaRPr lang="en-TT" dirty="0"/>
          </a:p>
        </p:txBody>
      </p:sp>
    </p:spTree>
    <p:extLst>
      <p:ext uri="{BB962C8B-B14F-4D97-AF65-F5344CB8AC3E}">
        <p14:creationId xmlns:p14="http://schemas.microsoft.com/office/powerpoint/2010/main" val="4192274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Famous Faces</a:t>
            </a:r>
            <a:endParaRPr lang="en-TT"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417638"/>
            <a:ext cx="7315200" cy="4678362"/>
          </a:xfrm>
        </p:spPr>
      </p:pic>
    </p:spTree>
    <p:extLst>
      <p:ext uri="{BB962C8B-B14F-4D97-AF65-F5344CB8AC3E}">
        <p14:creationId xmlns:p14="http://schemas.microsoft.com/office/powerpoint/2010/main" val="3318826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Overview</a:t>
            </a:r>
            <a:endParaRPr lang="en-TT" dirty="0"/>
          </a:p>
        </p:txBody>
      </p:sp>
      <p:sp>
        <p:nvSpPr>
          <p:cNvPr id="3" name="Content Placeholder 2"/>
          <p:cNvSpPr>
            <a:spLocks noGrp="1"/>
          </p:cNvSpPr>
          <p:nvPr>
            <p:ph idx="1"/>
          </p:nvPr>
        </p:nvSpPr>
        <p:spPr/>
        <p:txBody>
          <a:bodyPr/>
          <a:lstStyle/>
          <a:p>
            <a:r>
              <a:rPr lang="en-TT" dirty="0"/>
              <a:t>Historically, people with disabilities and other marginalized groups have largely been provided for through segregated methods such as residential institutions and special schools. </a:t>
            </a:r>
            <a:r>
              <a:rPr lang="en-TT" b="1" dirty="0">
                <a:solidFill>
                  <a:srgbClr val="FF0000"/>
                </a:solidFill>
              </a:rPr>
              <a:t>Policy has now shifted towards community and educational inclusion.</a:t>
            </a:r>
            <a:r>
              <a:rPr lang="en-TT" dirty="0">
                <a:solidFill>
                  <a:srgbClr val="FF0000"/>
                </a:solidFill>
              </a:rPr>
              <a:t> </a:t>
            </a:r>
            <a:r>
              <a:rPr lang="en-TT" dirty="0"/>
              <a:t>(Carrington- Blaides, 2013). </a:t>
            </a:r>
          </a:p>
        </p:txBody>
      </p:sp>
    </p:spTree>
    <p:extLst>
      <p:ext uri="{BB962C8B-B14F-4D97-AF65-F5344CB8AC3E}">
        <p14:creationId xmlns:p14="http://schemas.microsoft.com/office/powerpoint/2010/main" val="31592866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Famous Faces</a:t>
            </a:r>
            <a:endParaRPr lang="en-TT"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417638"/>
            <a:ext cx="7543800" cy="4678362"/>
          </a:xfrm>
        </p:spPr>
      </p:pic>
    </p:spTree>
    <p:extLst>
      <p:ext uri="{BB962C8B-B14F-4D97-AF65-F5344CB8AC3E}">
        <p14:creationId xmlns:p14="http://schemas.microsoft.com/office/powerpoint/2010/main" val="3760084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Famous Faces</a:t>
            </a:r>
            <a:endParaRPr lang="en-TT"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295400"/>
            <a:ext cx="7924800" cy="4572000"/>
          </a:xfrm>
        </p:spPr>
      </p:pic>
    </p:spTree>
    <p:extLst>
      <p:ext uri="{BB962C8B-B14F-4D97-AF65-F5344CB8AC3E}">
        <p14:creationId xmlns:p14="http://schemas.microsoft.com/office/powerpoint/2010/main" val="20203094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Famous Faces</a:t>
            </a:r>
            <a:endParaRPr lang="en-TT"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143000"/>
            <a:ext cx="6705600" cy="4953000"/>
          </a:xfrm>
        </p:spPr>
      </p:pic>
    </p:spTree>
    <p:extLst>
      <p:ext uri="{BB962C8B-B14F-4D97-AF65-F5344CB8AC3E}">
        <p14:creationId xmlns:p14="http://schemas.microsoft.com/office/powerpoint/2010/main" val="7688565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Food for Thought</a:t>
            </a:r>
            <a:endParaRPr lang="en-TT" dirty="0"/>
          </a:p>
        </p:txBody>
      </p:sp>
      <p:sp>
        <p:nvSpPr>
          <p:cNvPr id="3" name="Content Placeholder 2"/>
          <p:cNvSpPr>
            <a:spLocks noGrp="1"/>
          </p:cNvSpPr>
          <p:nvPr>
            <p:ph idx="1"/>
          </p:nvPr>
        </p:nvSpPr>
        <p:spPr/>
        <p:txBody>
          <a:bodyPr/>
          <a:lstStyle/>
          <a:p>
            <a:r>
              <a:rPr lang="en-TT" dirty="0" smtClean="0"/>
              <a:t>All those persons have the gift of Dyslexia.</a:t>
            </a:r>
          </a:p>
          <a:p>
            <a:endParaRPr lang="en-TT" dirty="0"/>
          </a:p>
          <a:p>
            <a:pPr marL="0" indent="0">
              <a:buNone/>
            </a:pPr>
            <a:r>
              <a:rPr lang="en-TT" sz="4400" dirty="0" smtClean="0"/>
              <a:t>“</a:t>
            </a:r>
            <a:r>
              <a:rPr lang="en-TT" sz="4400" dirty="0" smtClean="0">
                <a:solidFill>
                  <a:schemeClr val="tx2">
                    <a:lumMod val="75000"/>
                  </a:schemeClr>
                </a:solidFill>
              </a:rPr>
              <a:t>Imagine the world today if they believed that they could not do ….”</a:t>
            </a:r>
          </a:p>
          <a:p>
            <a:pPr marL="0" indent="0">
              <a:buNone/>
            </a:pPr>
            <a:endParaRPr lang="en-TT" dirty="0"/>
          </a:p>
          <a:p>
            <a:endParaRPr lang="en-TT" dirty="0"/>
          </a:p>
        </p:txBody>
      </p:sp>
    </p:spTree>
    <p:extLst>
      <p:ext uri="{BB962C8B-B14F-4D97-AF65-F5344CB8AC3E}">
        <p14:creationId xmlns:p14="http://schemas.microsoft.com/office/powerpoint/2010/main" val="21509820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838200"/>
            <a:ext cx="8077200" cy="5105400"/>
          </a:xfrm>
          <a:prstGeom prst="rect">
            <a:avLst/>
          </a:prstGeom>
        </p:spPr>
      </p:pic>
    </p:spTree>
    <p:extLst>
      <p:ext uri="{BB962C8B-B14F-4D97-AF65-F5344CB8AC3E}">
        <p14:creationId xmlns:p14="http://schemas.microsoft.com/office/powerpoint/2010/main" val="3924193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Global Mandates</a:t>
            </a:r>
            <a:endParaRPr lang="en-TT" dirty="0"/>
          </a:p>
        </p:txBody>
      </p:sp>
      <p:sp>
        <p:nvSpPr>
          <p:cNvPr id="3" name="Content Placeholder 2"/>
          <p:cNvSpPr>
            <a:spLocks noGrp="1"/>
          </p:cNvSpPr>
          <p:nvPr>
            <p:ph idx="1"/>
          </p:nvPr>
        </p:nvSpPr>
        <p:spPr/>
        <p:txBody>
          <a:bodyPr>
            <a:normAutofit fontScale="70000" lnSpcReduction="20000"/>
          </a:bodyPr>
          <a:lstStyle/>
          <a:p>
            <a:r>
              <a:rPr lang="en-TT" sz="4000" b="1" dirty="0"/>
              <a:t>The World Declaration on Education for All, adopted in </a:t>
            </a:r>
            <a:r>
              <a:rPr lang="en-TT" sz="4000" b="1" dirty="0" err="1"/>
              <a:t>Jomtien</a:t>
            </a:r>
            <a:r>
              <a:rPr lang="en-TT" sz="4000" b="1" dirty="0"/>
              <a:t>, Thailand (1990</a:t>
            </a:r>
            <a:r>
              <a:rPr lang="en-TT" sz="4000" dirty="0"/>
              <a:t>), </a:t>
            </a:r>
            <a:r>
              <a:rPr lang="en-TT" dirty="0"/>
              <a:t>sets out an overall vision: universalizing access to education for all children, youth and adults, and promoting equity.( UNESCO policy guidelines,2009)</a:t>
            </a:r>
          </a:p>
          <a:p>
            <a:r>
              <a:rPr lang="en-US" sz="4000" b="1" dirty="0"/>
              <a:t>World Conference on Special Needs Education (1994) Salamanca, Spain</a:t>
            </a:r>
            <a:r>
              <a:rPr lang="en-US" sz="4000" dirty="0"/>
              <a:t>. </a:t>
            </a:r>
            <a:r>
              <a:rPr lang="en-US" dirty="0"/>
              <a:t>adopted the</a:t>
            </a:r>
            <a:r>
              <a:rPr lang="en-US" b="1" dirty="0"/>
              <a:t> </a:t>
            </a:r>
            <a:r>
              <a:rPr lang="en-US" dirty="0"/>
              <a:t>principle of inclusive education</a:t>
            </a:r>
          </a:p>
          <a:p>
            <a:endParaRPr lang="en-US" dirty="0"/>
          </a:p>
          <a:p>
            <a:r>
              <a:rPr lang="en-US" sz="4000" b="1" dirty="0"/>
              <a:t>Dakar Framework for Action (2000</a:t>
            </a:r>
            <a:r>
              <a:rPr lang="en-US" dirty="0"/>
              <a:t>) adopted the </a:t>
            </a:r>
            <a:r>
              <a:rPr lang="en-US" b="1" dirty="0"/>
              <a:t>World Declaration on Education for All (EFA</a:t>
            </a:r>
            <a:r>
              <a:rPr lang="en-US" dirty="0"/>
              <a:t>), re-affirmed the notion of education as a fundamental right and led to the new </a:t>
            </a:r>
            <a:r>
              <a:rPr lang="en-US" b="1" dirty="0"/>
              <a:t>Millennium Development Goal to provide every girl and boy with primary school education by 2015 </a:t>
            </a:r>
            <a:r>
              <a:rPr lang="en-US" dirty="0"/>
              <a:t>(</a:t>
            </a:r>
            <a:r>
              <a:rPr lang="en-US" dirty="0" err="1"/>
              <a:t>Miske</a:t>
            </a:r>
            <a:r>
              <a:rPr lang="en-US" dirty="0"/>
              <a:t> Witt 2008</a:t>
            </a:r>
          </a:p>
        </p:txBody>
      </p:sp>
    </p:spTree>
    <p:extLst>
      <p:ext uri="{BB962C8B-B14F-4D97-AF65-F5344CB8AC3E}">
        <p14:creationId xmlns:p14="http://schemas.microsoft.com/office/powerpoint/2010/main" val="1577461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Regional Trends</a:t>
            </a:r>
            <a:endParaRPr lang="en-TT" dirty="0"/>
          </a:p>
        </p:txBody>
      </p:sp>
      <p:sp>
        <p:nvSpPr>
          <p:cNvPr id="3" name="Content Placeholder 2"/>
          <p:cNvSpPr>
            <a:spLocks noGrp="1"/>
          </p:cNvSpPr>
          <p:nvPr>
            <p:ph idx="1"/>
          </p:nvPr>
        </p:nvSpPr>
        <p:spPr/>
        <p:txBody>
          <a:bodyPr>
            <a:normAutofit fontScale="92500" lnSpcReduction="20000"/>
          </a:bodyPr>
          <a:lstStyle/>
          <a:p>
            <a:r>
              <a:rPr lang="en-TT" dirty="0"/>
              <a:t>The Caribbean Symposium on Inclusive education was held  in 2007 as part of the preparations for the 48</a:t>
            </a:r>
            <a:r>
              <a:rPr lang="en-TT" baseline="30000" dirty="0"/>
              <a:t>th</a:t>
            </a:r>
            <a:r>
              <a:rPr lang="en-TT" dirty="0"/>
              <a:t> International Conference on Education (2008).</a:t>
            </a:r>
          </a:p>
          <a:p>
            <a:r>
              <a:rPr lang="en-US" dirty="0"/>
              <a:t>The purpose of these meetings was to discuss existing perceptions of inclusive education and to identify best practices for use in its implementation in the context of the Anglophone Caribbean (UNESCO 2009)</a:t>
            </a:r>
          </a:p>
          <a:p>
            <a:r>
              <a:rPr lang="en-US" dirty="0"/>
              <a:t>The Resultant policy created is known as the </a:t>
            </a:r>
            <a:r>
              <a:rPr lang="en-US" b="1" dirty="0"/>
              <a:t>Caribbean Education For All Action Plan (2015)</a:t>
            </a:r>
            <a:endParaRPr lang="en-TT" b="1" dirty="0"/>
          </a:p>
        </p:txBody>
      </p:sp>
    </p:spTree>
    <p:extLst>
      <p:ext uri="{BB962C8B-B14F-4D97-AF65-F5344CB8AC3E}">
        <p14:creationId xmlns:p14="http://schemas.microsoft.com/office/powerpoint/2010/main" val="1911425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Local Context</a:t>
            </a:r>
            <a:endParaRPr lang="en-TT" dirty="0"/>
          </a:p>
        </p:txBody>
      </p:sp>
      <p:sp>
        <p:nvSpPr>
          <p:cNvPr id="3" name="Content Placeholder 2"/>
          <p:cNvSpPr>
            <a:spLocks noGrp="1"/>
          </p:cNvSpPr>
          <p:nvPr>
            <p:ph idx="1"/>
          </p:nvPr>
        </p:nvSpPr>
        <p:spPr/>
        <p:txBody>
          <a:bodyPr>
            <a:normAutofit fontScale="92500" lnSpcReduction="10000"/>
          </a:bodyPr>
          <a:lstStyle/>
          <a:p>
            <a:pPr marL="0" indent="0">
              <a:buNone/>
            </a:pPr>
            <a:r>
              <a:rPr lang="en-TT" b="1" dirty="0"/>
              <a:t>In Trinidad and Tobago, the government’s commitment to addressing students with special needs was seen even prior to EFA (1990)</a:t>
            </a:r>
            <a:r>
              <a:rPr lang="en-TT" dirty="0"/>
              <a:t> </a:t>
            </a:r>
          </a:p>
          <a:p>
            <a:r>
              <a:rPr lang="en-TT" b="1" dirty="0"/>
              <a:t>National Survey of Handicapped Children and Youth (Marge 1984)</a:t>
            </a:r>
            <a:r>
              <a:rPr lang="en-TT" dirty="0"/>
              <a:t>.Identified some 27,000 or 16.1% of the school population as having a disability (Marge, 1984). </a:t>
            </a:r>
          </a:p>
          <a:p>
            <a:r>
              <a:rPr lang="en-TT" b="1" dirty="0"/>
              <a:t>The Macro –Economic Policy (1989-1995</a:t>
            </a:r>
            <a:r>
              <a:rPr lang="en-TT" dirty="0"/>
              <a:t>) which called for curriculum changes and increases in the number of technical and vocational teachers</a:t>
            </a:r>
          </a:p>
        </p:txBody>
      </p:sp>
    </p:spTree>
    <p:extLst>
      <p:ext uri="{BB962C8B-B14F-4D97-AF65-F5344CB8AC3E}">
        <p14:creationId xmlns:p14="http://schemas.microsoft.com/office/powerpoint/2010/main" val="3615444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Local Context</a:t>
            </a:r>
            <a:endParaRPr lang="en-TT" dirty="0"/>
          </a:p>
        </p:txBody>
      </p:sp>
      <p:sp>
        <p:nvSpPr>
          <p:cNvPr id="3" name="Content Placeholder 2"/>
          <p:cNvSpPr>
            <a:spLocks noGrp="1"/>
          </p:cNvSpPr>
          <p:nvPr>
            <p:ph idx="1"/>
          </p:nvPr>
        </p:nvSpPr>
        <p:spPr/>
        <p:txBody>
          <a:bodyPr>
            <a:normAutofit fontScale="85000" lnSpcReduction="10000"/>
          </a:bodyPr>
          <a:lstStyle/>
          <a:p>
            <a:r>
              <a:rPr lang="en-TT" b="1" dirty="0"/>
              <a:t>Pilgrim Report (1990</a:t>
            </a:r>
            <a:r>
              <a:rPr lang="en-TT" dirty="0"/>
              <a:t>) which proposed the unification of special education and general education</a:t>
            </a:r>
          </a:p>
          <a:p>
            <a:pPr marL="0" indent="0">
              <a:buNone/>
            </a:pPr>
            <a:endParaRPr lang="en-TT" dirty="0">
              <a:solidFill>
                <a:srgbClr val="FF0000"/>
              </a:solidFill>
            </a:endParaRPr>
          </a:p>
          <a:p>
            <a:r>
              <a:rPr lang="en-TT" b="1" dirty="0"/>
              <a:t>Education Policy Paper (1993–2003)</a:t>
            </a:r>
            <a:r>
              <a:rPr lang="en-TT" dirty="0"/>
              <a:t>, which exposed a philosophy that underscored the following beliefs:” that </a:t>
            </a:r>
            <a:r>
              <a:rPr lang="en-TT" u="sng" dirty="0"/>
              <a:t>every child has an inherent right to an education which will enhance the development of maximum capability regardless of gender, ethnic, economic, social and religious background; that every child has the ability to learn</a:t>
            </a:r>
            <a:r>
              <a:rPr lang="en-TT" u="sng" dirty="0" smtClean="0"/>
              <a:t>” (</a:t>
            </a:r>
            <a:r>
              <a:rPr lang="en-TT" dirty="0"/>
              <a:t>Johnstone 2010)</a:t>
            </a:r>
          </a:p>
        </p:txBody>
      </p:sp>
    </p:spTree>
    <p:extLst>
      <p:ext uri="{BB962C8B-B14F-4D97-AF65-F5344CB8AC3E}">
        <p14:creationId xmlns:p14="http://schemas.microsoft.com/office/powerpoint/2010/main" val="2100226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Local Context</a:t>
            </a:r>
            <a:endParaRPr lang="en-TT" dirty="0"/>
          </a:p>
        </p:txBody>
      </p:sp>
      <p:sp>
        <p:nvSpPr>
          <p:cNvPr id="3" name="Content Placeholder 2"/>
          <p:cNvSpPr>
            <a:spLocks noGrp="1"/>
          </p:cNvSpPr>
          <p:nvPr>
            <p:ph idx="1"/>
          </p:nvPr>
        </p:nvSpPr>
        <p:spPr/>
        <p:txBody>
          <a:bodyPr>
            <a:normAutofit fontScale="77500" lnSpcReduction="20000"/>
          </a:bodyPr>
          <a:lstStyle/>
          <a:p>
            <a:r>
              <a:rPr lang="en-TT" b="1" dirty="0"/>
              <a:t>Inclusive Education Policy (2009) </a:t>
            </a:r>
            <a:r>
              <a:rPr lang="en-TT" dirty="0"/>
              <a:t>describes a </a:t>
            </a:r>
            <a:r>
              <a:rPr lang="en-TT" b="1" dirty="0"/>
              <a:t>commitment to Inclusive Education within the context of a seamless education system undergirded by support services to make education “available, accessible, acceptable and adaptable.” </a:t>
            </a:r>
            <a:r>
              <a:rPr lang="en-TT" dirty="0"/>
              <a:t>(Inclusive Education Policy,2009</a:t>
            </a:r>
            <a:r>
              <a:rPr lang="en-TT" dirty="0" smtClean="0"/>
              <a:t>).</a:t>
            </a:r>
          </a:p>
          <a:p>
            <a:endParaRPr lang="en-TT" dirty="0"/>
          </a:p>
          <a:p>
            <a:r>
              <a:rPr lang="en-TT" dirty="0"/>
              <a:t>Further initiatives for inclusive education were situated within the </a:t>
            </a:r>
            <a:r>
              <a:rPr lang="en-TT" b="1" dirty="0" err="1"/>
              <a:t>MoE’s</a:t>
            </a:r>
            <a:r>
              <a:rPr lang="en-TT" b="1" dirty="0"/>
              <a:t> Seamless Education approach</a:t>
            </a:r>
            <a:r>
              <a:rPr lang="en-TT" dirty="0"/>
              <a:t>, designed to facilitate all learners who may be marginalized or excluded, such as dropouts, underachievers, students with learning or other </a:t>
            </a:r>
            <a:r>
              <a:rPr lang="en-TT" dirty="0" smtClean="0"/>
              <a:t>disabilities</a:t>
            </a:r>
          </a:p>
          <a:p>
            <a:pPr marL="0" indent="0">
              <a:buNone/>
            </a:pPr>
            <a:endParaRPr lang="en-TT" dirty="0"/>
          </a:p>
          <a:p>
            <a:endParaRPr lang="en-TT" dirty="0"/>
          </a:p>
        </p:txBody>
      </p:sp>
    </p:spTree>
    <p:extLst>
      <p:ext uri="{BB962C8B-B14F-4D97-AF65-F5344CB8AC3E}">
        <p14:creationId xmlns:p14="http://schemas.microsoft.com/office/powerpoint/2010/main" val="3620947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What is Special Education?</a:t>
            </a:r>
            <a:endParaRPr lang="en-TT" dirty="0"/>
          </a:p>
        </p:txBody>
      </p:sp>
      <p:sp>
        <p:nvSpPr>
          <p:cNvPr id="3" name="Content Placeholder 2"/>
          <p:cNvSpPr>
            <a:spLocks noGrp="1"/>
          </p:cNvSpPr>
          <p:nvPr>
            <p:ph idx="1"/>
          </p:nvPr>
        </p:nvSpPr>
        <p:spPr/>
        <p:txBody>
          <a:bodyPr/>
          <a:lstStyle/>
          <a:p>
            <a:pPr marL="0" indent="0">
              <a:buNone/>
            </a:pPr>
            <a:r>
              <a:rPr lang="en-TT" dirty="0" smtClean="0">
                <a:solidFill>
                  <a:srgbClr val="FF0000"/>
                </a:solidFill>
              </a:rPr>
              <a:t>Special Education </a:t>
            </a:r>
            <a:r>
              <a:rPr lang="en-TT" dirty="0" smtClean="0"/>
              <a:t>is education specifically designed for learners who cannot profit maximally from regular education such that they </a:t>
            </a:r>
            <a:r>
              <a:rPr lang="en-TT" dirty="0" smtClean="0">
                <a:solidFill>
                  <a:srgbClr val="FF0000"/>
                </a:solidFill>
              </a:rPr>
              <a:t>require trained personnel, modifications </a:t>
            </a:r>
            <a:r>
              <a:rPr lang="en-TT" dirty="0">
                <a:solidFill>
                  <a:srgbClr val="FF0000"/>
                </a:solidFill>
              </a:rPr>
              <a:t>t</a:t>
            </a:r>
            <a:r>
              <a:rPr lang="en-TT" dirty="0" smtClean="0">
                <a:solidFill>
                  <a:srgbClr val="FF0000"/>
                </a:solidFill>
              </a:rPr>
              <a:t>o curricula, teaching methods, instructional materials and adaptations </a:t>
            </a:r>
            <a:r>
              <a:rPr lang="en-TT" dirty="0" smtClean="0"/>
              <a:t>in facilities and equipment.</a:t>
            </a:r>
            <a:endParaRPr lang="en-TT" dirty="0"/>
          </a:p>
        </p:txBody>
      </p:sp>
    </p:spTree>
    <p:extLst>
      <p:ext uri="{BB962C8B-B14F-4D97-AF65-F5344CB8AC3E}">
        <p14:creationId xmlns:p14="http://schemas.microsoft.com/office/powerpoint/2010/main" val="107006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8309</TotalTime>
  <Words>1411</Words>
  <Application>Microsoft Office PowerPoint</Application>
  <PresentationFormat>On-screen Show (4:3)</PresentationFormat>
  <Paragraphs>160</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Tahoma</vt:lpstr>
      <vt:lpstr>Wingdings</vt:lpstr>
      <vt:lpstr>Office Theme</vt:lpstr>
      <vt:lpstr>Inclusive Education Introduction to Students with Special Needs</vt:lpstr>
      <vt:lpstr>Topics</vt:lpstr>
      <vt:lpstr>Overview</vt:lpstr>
      <vt:lpstr>Global Mandates</vt:lpstr>
      <vt:lpstr>Regional Trends</vt:lpstr>
      <vt:lpstr>Local Context</vt:lpstr>
      <vt:lpstr>Local Context</vt:lpstr>
      <vt:lpstr>Local Context</vt:lpstr>
      <vt:lpstr>What is Special Education?</vt:lpstr>
      <vt:lpstr>What Is Inclusive Education?</vt:lpstr>
      <vt:lpstr>Continuum of placements</vt:lpstr>
      <vt:lpstr>Categories of Students with Special Needs</vt:lpstr>
      <vt:lpstr>Definition</vt:lpstr>
      <vt:lpstr>Prevalence </vt:lpstr>
      <vt:lpstr>Causes</vt:lpstr>
      <vt:lpstr>Learning Disabilities and the Brain</vt:lpstr>
      <vt:lpstr>Timed Activity ( 30 secs)</vt:lpstr>
      <vt:lpstr>Identification – The Discrepancy Model </vt:lpstr>
      <vt:lpstr>Identification – Response to Intervention</vt:lpstr>
      <vt:lpstr>Response to Intervention</vt:lpstr>
      <vt:lpstr>Characteristics – Academic </vt:lpstr>
      <vt:lpstr>Socio-emotional and Behavioural Characteristics</vt:lpstr>
      <vt:lpstr>Educational Considerations Differentiated Instruction (Tomlinson, 2014)</vt:lpstr>
      <vt:lpstr>Educational Considerations</vt:lpstr>
      <vt:lpstr>Universal Design for Learning</vt:lpstr>
      <vt:lpstr>Universal Design for Learning</vt:lpstr>
      <vt:lpstr>The MOE Student Support Services Division ( SSSD) Referral Process</vt:lpstr>
      <vt:lpstr>The MOE Student Support Services Division ( SSSD)Referral Process</vt:lpstr>
      <vt:lpstr>Famous Faces</vt:lpstr>
      <vt:lpstr>Famous Faces</vt:lpstr>
      <vt:lpstr>Famous Faces</vt:lpstr>
      <vt:lpstr>Famous Faces</vt:lpstr>
      <vt:lpstr>Food for Thought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Students with Learning Disabilities</dc:title>
  <dc:creator>Elna Carrington</dc:creator>
  <cp:lastModifiedBy>Nadia Laptiste-Francis</cp:lastModifiedBy>
  <cp:revision>70</cp:revision>
  <cp:lastPrinted>2017-08-15T20:53:45Z</cp:lastPrinted>
  <dcterms:created xsi:type="dcterms:W3CDTF">2011-08-15T16:48:05Z</dcterms:created>
  <dcterms:modified xsi:type="dcterms:W3CDTF">2018-08-08T18:48:25Z</dcterms:modified>
</cp:coreProperties>
</file>