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77" r:id="rId2"/>
    <p:sldId id="256" r:id="rId3"/>
    <p:sldId id="276" r:id="rId4"/>
    <p:sldId id="258" r:id="rId5"/>
    <p:sldId id="259" r:id="rId6"/>
    <p:sldId id="262" r:id="rId7"/>
    <p:sldId id="260" r:id="rId8"/>
    <p:sldId id="263" r:id="rId9"/>
    <p:sldId id="267" r:id="rId10"/>
    <p:sldId id="278" r:id="rId11"/>
    <p:sldId id="269" r:id="rId12"/>
    <p:sldId id="279" r:id="rId13"/>
    <p:sldId id="264" r:id="rId14"/>
    <p:sldId id="273" r:id="rId15"/>
    <p:sldId id="274" r:id="rId16"/>
    <p:sldId id="270" r:id="rId17"/>
    <p:sldId id="272" r:id="rId18"/>
    <p:sldId id="275" r:id="rId19"/>
    <p:sldId id="280" r:id="rId20"/>
    <p:sldId id="281" r:id="rId21"/>
    <p:sldId id="282" r:id="rId22"/>
    <p:sldId id="265" r:id="rId23"/>
  </p:sldIdLst>
  <p:sldSz cx="9144000" cy="6858000" type="screen4x3"/>
  <p:notesSz cx="6865938"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5616" autoAdjust="0"/>
  </p:normalViewPr>
  <p:slideViewPr>
    <p:cSldViewPr>
      <p:cViewPr varScale="1">
        <p:scale>
          <a:sx n="100" d="100"/>
          <a:sy n="100" d="100"/>
        </p:scale>
        <p:origin x="191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5240" cy="49982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889110" y="1"/>
            <a:ext cx="2975240" cy="499825"/>
          </a:xfrm>
          <a:prstGeom prst="rect">
            <a:avLst/>
          </a:prstGeom>
        </p:spPr>
        <p:txBody>
          <a:bodyPr vert="horz" lIns="92930" tIns="46465" rIns="92930" bIns="46465" rtlCol="0"/>
          <a:lstStyle>
            <a:lvl1pPr algn="r">
              <a:defRPr sz="1200"/>
            </a:lvl1pPr>
          </a:lstStyle>
          <a:p>
            <a:fld id="{664FF7FE-67B2-4F0C-ACDB-E68FBD18587E}" type="datetimeFigureOut">
              <a:rPr lang="en-US" smtClean="0"/>
              <a:pPr/>
              <a:t>8/21/2018</a:t>
            </a:fld>
            <a:endParaRPr lang="en-US"/>
          </a:p>
        </p:txBody>
      </p:sp>
      <p:sp>
        <p:nvSpPr>
          <p:cNvPr id="4" name="Slide Image Placeholder 3"/>
          <p:cNvSpPr>
            <a:spLocks noGrp="1" noRot="1" noChangeAspect="1"/>
          </p:cNvSpPr>
          <p:nvPr>
            <p:ph type="sldImg" idx="2"/>
          </p:nvPr>
        </p:nvSpPr>
        <p:spPr>
          <a:xfrm>
            <a:off x="935038" y="749300"/>
            <a:ext cx="4995862" cy="3748088"/>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86594" y="4748334"/>
            <a:ext cx="5492750" cy="4498419"/>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94930"/>
            <a:ext cx="2975240" cy="49982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889110" y="9494930"/>
            <a:ext cx="2975240" cy="499825"/>
          </a:xfrm>
          <a:prstGeom prst="rect">
            <a:avLst/>
          </a:prstGeom>
        </p:spPr>
        <p:txBody>
          <a:bodyPr vert="horz" lIns="92930" tIns="46465" rIns="92930" bIns="46465" rtlCol="0" anchor="b"/>
          <a:lstStyle>
            <a:lvl1pPr algn="r">
              <a:defRPr sz="1200"/>
            </a:lvl1pPr>
          </a:lstStyle>
          <a:p>
            <a:fld id="{F430486A-E06C-4BD1-9D24-7575B5DC7D3E}" type="slidenum">
              <a:rPr lang="en-US" smtClean="0"/>
              <a:pPr/>
              <a:t>‹#›</a:t>
            </a:fld>
            <a:endParaRPr lang="en-US"/>
          </a:p>
        </p:txBody>
      </p:sp>
    </p:spTree>
    <p:extLst>
      <p:ext uri="{BB962C8B-B14F-4D97-AF65-F5344CB8AC3E}">
        <p14:creationId xmlns:p14="http://schemas.microsoft.com/office/powerpoint/2010/main" val="296749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She</a:t>
            </a:r>
            <a:r>
              <a:rPr lang="en-GB" baseline="0" dirty="0" smtClean="0"/>
              <a:t> is suggesting that our education system is not fair to every student.  What does she raise?  Is their merit to her discourse.</a:t>
            </a:r>
            <a:endParaRPr lang="en-GB"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1</a:t>
            </a:fld>
            <a:endParaRPr lang="en-US"/>
          </a:p>
        </p:txBody>
      </p:sp>
    </p:spTree>
    <p:extLst>
      <p:ext uri="{BB962C8B-B14F-4D97-AF65-F5344CB8AC3E}">
        <p14:creationId xmlns:p14="http://schemas.microsoft.com/office/powerpoint/2010/main" val="224155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According</a:t>
            </a:r>
            <a:r>
              <a:rPr lang="en-GB" baseline="0" dirty="0" smtClean="0"/>
              <a:t> to Bob Marley, there will always be first and second class citizens.  - Difference; competition, greed, selfishness…  (Discrimination; Exclusion; Marginalization)</a:t>
            </a:r>
            <a:endParaRPr lang="en-GB"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10</a:t>
            </a:fld>
            <a:endParaRPr lang="en-US"/>
          </a:p>
        </p:txBody>
      </p:sp>
    </p:spTree>
    <p:extLst>
      <p:ext uri="{BB962C8B-B14F-4D97-AF65-F5344CB8AC3E}">
        <p14:creationId xmlns:p14="http://schemas.microsoft.com/office/powerpoint/2010/main" val="3100071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researchers have come to realize is that certain groups are more likely to be excluded or be</a:t>
            </a:r>
            <a:r>
              <a:rPr lang="en-US" baseline="0" dirty="0" smtClean="0"/>
              <a:t> treated unfairly, resulting in the generation of terms such as discrimination, exclusion and marginalization.</a:t>
            </a:r>
          </a:p>
          <a:p>
            <a:r>
              <a:rPr lang="en-US" baseline="0" dirty="0" smtClean="0"/>
              <a:t>Which groups?  - certain ethnicities; the disabled; </a:t>
            </a:r>
            <a:r>
              <a:rPr lang="en-US" baseline="0" dirty="0" smtClean="0"/>
              <a:t>migrants; LGBTQIA</a:t>
            </a:r>
            <a:endParaRPr lang="en-US"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11</a:t>
            </a:fld>
            <a:endParaRPr lang="en-US"/>
          </a:p>
        </p:txBody>
      </p:sp>
    </p:spTree>
    <p:extLst>
      <p:ext uri="{BB962C8B-B14F-4D97-AF65-F5344CB8AC3E}">
        <p14:creationId xmlns:p14="http://schemas.microsoft.com/office/powerpoint/2010/main" val="3114894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a:t>
            </a:r>
            <a:r>
              <a:rPr lang="en-GB" baseline="0" dirty="0" smtClean="0"/>
              <a:t> the columns in the auditorium - </a:t>
            </a:r>
            <a:r>
              <a:rPr lang="en-GB" dirty="0" smtClean="0"/>
              <a:t>Think</a:t>
            </a:r>
            <a:r>
              <a:rPr lang="en-GB" baseline="0" dirty="0" smtClean="0"/>
              <a:t> about and discuss with the persons close to you Qu 1, </a:t>
            </a:r>
            <a:r>
              <a:rPr lang="en-GB" baseline="0" dirty="0" smtClean="0"/>
              <a:t>2, 3 or 4 in </a:t>
            </a:r>
            <a:r>
              <a:rPr lang="en-GB" baseline="0" dirty="0" smtClean="0"/>
              <a:t>7 mins &amp; share</a:t>
            </a:r>
            <a:endParaRPr lang="en-GB"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12</a:t>
            </a:fld>
            <a:endParaRPr lang="en-US"/>
          </a:p>
        </p:txBody>
      </p:sp>
    </p:spTree>
    <p:extLst>
      <p:ext uri="{BB962C8B-B14F-4D97-AF65-F5344CB8AC3E}">
        <p14:creationId xmlns:p14="http://schemas.microsoft.com/office/powerpoint/2010/main" val="55694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Pt 1 – For ALL</a:t>
            </a:r>
            <a:r>
              <a:rPr lang="en-US" baseline="0" dirty="0" smtClean="0"/>
              <a:t> children means we must make provision for (who knows the word?: INCLUSION);  Success, regardless of socio-economic status.</a:t>
            </a:r>
            <a:endParaRPr lang="en-US" dirty="0" smtClean="0"/>
          </a:p>
          <a:p>
            <a:r>
              <a:rPr lang="en-US" dirty="0" smtClean="0"/>
              <a:t>Pt 2 – they</a:t>
            </a:r>
            <a:r>
              <a:rPr lang="en-US" baseline="0" dirty="0" smtClean="0"/>
              <a:t> end up with fewer life prospects: </a:t>
            </a:r>
          </a:p>
          <a:p>
            <a:pPr marL="232326" indent="-232326">
              <a:buAutoNum type="alphaLcParenBoth"/>
            </a:pPr>
            <a:r>
              <a:rPr lang="en-US" dirty="0"/>
              <a:t>Work for menial wages, </a:t>
            </a:r>
          </a:p>
          <a:p>
            <a:pPr marL="232326" indent="-232326" defTabSz="929305">
              <a:buFontTx/>
              <a:buAutoNum type="alphaLcParenBoth"/>
              <a:defRPr/>
            </a:pPr>
            <a:r>
              <a:rPr lang="en-US" dirty="0"/>
              <a:t>higher risks of unemployment</a:t>
            </a:r>
          </a:p>
          <a:p>
            <a:pPr marL="232326" indent="-232326">
              <a:buAutoNum type="alphaLcParenBoth"/>
            </a:pPr>
            <a:r>
              <a:rPr lang="en-US" dirty="0"/>
              <a:t>more difficulties in adapting to rapidly changing knowledge-based economies (BIR online; applying for visas; banking services) </a:t>
            </a:r>
          </a:p>
          <a:p>
            <a:pPr marL="232326" indent="-232326">
              <a:buAutoNum type="alphaLcParenBoth"/>
            </a:pPr>
            <a:r>
              <a:rPr lang="en-US" dirty="0"/>
              <a:t>less likely to take up further learning opportunities (they’ve likely had bad experiences of school)</a:t>
            </a:r>
          </a:p>
          <a:p>
            <a:r>
              <a:rPr lang="en-US" dirty="0"/>
              <a:t>(e) less able to participate fully in the civic and democratic aspects of modern societies (e.g. who attends public consultations?; who asks questions in PTA meetings?)</a:t>
            </a:r>
          </a:p>
          <a:p>
            <a:endParaRPr lang="en-US" dirty="0"/>
          </a:p>
          <a:p>
            <a:r>
              <a:rPr lang="en-US" dirty="0"/>
              <a:t>Pt 3 – when a child fails school because of inequitable opportunity they:</a:t>
            </a:r>
          </a:p>
          <a:p>
            <a:pPr marL="232326" indent="-232326">
              <a:buAutoNum type="alphaLcParenBoth"/>
            </a:pPr>
            <a:r>
              <a:rPr lang="en-US" dirty="0"/>
              <a:t>limit the capacity of their country to produce, grow and (especially) innovate;</a:t>
            </a:r>
          </a:p>
          <a:p>
            <a:pPr marL="232326" indent="-232326">
              <a:buAutoNum type="alphaLcParenBoth"/>
            </a:pPr>
            <a:r>
              <a:rPr lang="en-US" dirty="0" err="1"/>
              <a:t>Gov’ts</a:t>
            </a:r>
            <a:r>
              <a:rPr lang="en-US" dirty="0"/>
              <a:t> have to meet the costs of public health and social development </a:t>
            </a:r>
            <a:r>
              <a:rPr lang="en-US" dirty="0" err="1"/>
              <a:t>programmes</a:t>
            </a:r>
            <a:r>
              <a:rPr lang="en-US" dirty="0"/>
              <a:t>; costs associated with criminality as many of these students may become engaged in ‘at risk’ </a:t>
            </a:r>
            <a:r>
              <a:rPr lang="en-US" dirty="0" err="1"/>
              <a:t>behaviours</a:t>
            </a:r>
            <a:r>
              <a:rPr lang="en-US" dirty="0"/>
              <a:t> – teenage pregnancies, drugs, crime</a:t>
            </a:r>
          </a:p>
          <a:p>
            <a:endParaRPr lang="en-US"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13</a:t>
            </a:fld>
            <a:endParaRPr lang="en-US"/>
          </a:p>
        </p:txBody>
      </p:sp>
    </p:spTree>
    <p:extLst>
      <p:ext uri="{BB962C8B-B14F-4D97-AF65-F5344CB8AC3E}">
        <p14:creationId xmlns:p14="http://schemas.microsoft.com/office/powerpoint/2010/main" val="659774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30486A-E06C-4BD1-9D24-7575B5DC7D3E}" type="slidenum">
              <a:rPr lang="en-US" smtClean="0"/>
              <a:pPr/>
              <a:t>14</a:t>
            </a:fld>
            <a:endParaRPr lang="en-US"/>
          </a:p>
        </p:txBody>
      </p:sp>
    </p:spTree>
    <p:extLst>
      <p:ext uri="{BB962C8B-B14F-4D97-AF65-F5344CB8AC3E}">
        <p14:creationId xmlns:p14="http://schemas.microsoft.com/office/powerpoint/2010/main" val="1763079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15</a:t>
            </a:fld>
            <a:endParaRPr lang="en-US"/>
          </a:p>
        </p:txBody>
      </p:sp>
    </p:spTree>
    <p:extLst>
      <p:ext uri="{BB962C8B-B14F-4D97-AF65-F5344CB8AC3E}">
        <p14:creationId xmlns:p14="http://schemas.microsoft.com/office/powerpoint/2010/main" val="2464730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Pt 1 – leadership (responsive to their school’s</a:t>
            </a:r>
            <a:r>
              <a:rPr lang="en-US" baseline="0" dirty="0" smtClean="0"/>
              <a:t> context; </a:t>
            </a:r>
            <a:r>
              <a:rPr lang="en-US" dirty="0" smtClean="0"/>
              <a:t>encourages</a:t>
            </a:r>
            <a:r>
              <a:rPr lang="en-US" baseline="0" dirty="0" smtClean="0"/>
              <a:t> inclusion; set direction that the school needs to go; risk taker); </a:t>
            </a:r>
            <a:r>
              <a:rPr lang="en-US" dirty="0" smtClean="0"/>
              <a:t>compensating for disadvantage; committed to high expectations rather than holding a deficit belief about students and their families; culture – teacher-student relationships;</a:t>
            </a:r>
            <a:r>
              <a:rPr lang="en-US" baseline="0" dirty="0" smtClean="0"/>
              <a:t> differentiated instruction, quality teaching</a:t>
            </a:r>
            <a:endParaRPr lang="en-US" dirty="0" smtClean="0"/>
          </a:p>
          <a:p>
            <a:endParaRPr lang="en-US"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16</a:t>
            </a:fld>
            <a:endParaRPr lang="en-US"/>
          </a:p>
        </p:txBody>
      </p:sp>
    </p:spTree>
    <p:extLst>
      <p:ext uri="{BB962C8B-B14F-4D97-AF65-F5344CB8AC3E}">
        <p14:creationId xmlns:p14="http://schemas.microsoft.com/office/powerpoint/2010/main" val="2499546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a:t>
            </a:r>
            <a:r>
              <a:rPr lang="en-US" baseline="0" dirty="0" smtClean="0"/>
              <a:t> Pt 1 – eliminate grade/form repetition by provide learning support when and where needed</a:t>
            </a:r>
            <a:endParaRPr lang="en-US"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17</a:t>
            </a:fld>
            <a:endParaRPr lang="en-US"/>
          </a:p>
        </p:txBody>
      </p:sp>
    </p:spTree>
    <p:extLst>
      <p:ext uri="{BB962C8B-B14F-4D97-AF65-F5344CB8AC3E}">
        <p14:creationId xmlns:p14="http://schemas.microsoft.com/office/powerpoint/2010/main" val="368253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30486A-E06C-4BD1-9D24-7575B5DC7D3E}" type="slidenum">
              <a:rPr lang="en-US" smtClean="0"/>
              <a:pPr/>
              <a:t>18</a:t>
            </a:fld>
            <a:endParaRPr lang="en-US"/>
          </a:p>
        </p:txBody>
      </p:sp>
    </p:spTree>
    <p:extLst>
      <p:ext uri="{BB962C8B-B14F-4D97-AF65-F5344CB8AC3E}">
        <p14:creationId xmlns:p14="http://schemas.microsoft.com/office/powerpoint/2010/main" val="1916357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Organization</a:t>
            </a:r>
            <a:r>
              <a:rPr lang="en-US" baseline="0" dirty="0" smtClean="0"/>
              <a:t> for </a:t>
            </a:r>
            <a:r>
              <a:rPr lang="en-US" dirty="0" smtClean="0"/>
              <a:t>Economic Co-operation and Development  </a:t>
            </a:r>
          </a:p>
          <a:p>
            <a:endParaRPr lang="en-US" dirty="0" smtClean="0"/>
          </a:p>
          <a:p>
            <a:r>
              <a:rPr lang="en-US" dirty="0" smtClean="0"/>
              <a:t>Are</a:t>
            </a:r>
            <a:r>
              <a:rPr lang="en-US" baseline="0" dirty="0" smtClean="0"/>
              <a:t> we there yet????</a:t>
            </a:r>
            <a:endParaRPr lang="en-US"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19</a:t>
            </a:fld>
            <a:endParaRPr lang="en-US"/>
          </a:p>
        </p:txBody>
      </p:sp>
    </p:spTree>
    <p:extLst>
      <p:ext uri="{BB962C8B-B14F-4D97-AF65-F5344CB8AC3E}">
        <p14:creationId xmlns:p14="http://schemas.microsoft.com/office/powerpoint/2010/main" val="258218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30486A-E06C-4BD1-9D24-7575B5DC7D3E}" type="slidenum">
              <a:rPr lang="en-US" smtClean="0"/>
              <a:pPr/>
              <a:t>2</a:t>
            </a:fld>
            <a:endParaRPr lang="en-US"/>
          </a:p>
        </p:txBody>
      </p:sp>
    </p:spTree>
    <p:extLst>
      <p:ext uri="{BB962C8B-B14F-4D97-AF65-F5344CB8AC3E}">
        <p14:creationId xmlns:p14="http://schemas.microsoft.com/office/powerpoint/2010/main" val="3778163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30486A-E06C-4BD1-9D24-7575B5DC7D3E}" type="slidenum">
              <a:rPr lang="en-US" smtClean="0"/>
              <a:pPr/>
              <a:t>20</a:t>
            </a:fld>
            <a:endParaRPr lang="en-US"/>
          </a:p>
        </p:txBody>
      </p:sp>
    </p:spTree>
    <p:extLst>
      <p:ext uri="{BB962C8B-B14F-4D97-AF65-F5344CB8AC3E}">
        <p14:creationId xmlns:p14="http://schemas.microsoft.com/office/powerpoint/2010/main" val="1068768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apply these key terms </a:t>
            </a:r>
            <a:r>
              <a:rPr lang="en-US" smtClean="0"/>
              <a:t>to Singing </a:t>
            </a:r>
            <a:r>
              <a:rPr lang="en-US" dirty="0" smtClean="0"/>
              <a:t>Sandra’s musical discourse</a:t>
            </a:r>
            <a:endParaRPr lang="en-US"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21</a:t>
            </a:fld>
            <a:endParaRPr lang="en-US"/>
          </a:p>
        </p:txBody>
      </p:sp>
    </p:spTree>
    <p:extLst>
      <p:ext uri="{BB962C8B-B14F-4D97-AF65-F5344CB8AC3E}">
        <p14:creationId xmlns:p14="http://schemas.microsoft.com/office/powerpoint/2010/main" val="409515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30486A-E06C-4BD1-9D24-7575B5DC7D3E}" type="slidenum">
              <a:rPr lang="en-US" smtClean="0"/>
              <a:pPr/>
              <a:t>22</a:t>
            </a:fld>
            <a:endParaRPr lang="en-US"/>
          </a:p>
        </p:txBody>
      </p:sp>
    </p:spTree>
    <p:extLst>
      <p:ext uri="{BB962C8B-B14F-4D97-AF65-F5344CB8AC3E}">
        <p14:creationId xmlns:p14="http://schemas.microsoft.com/office/powerpoint/2010/main" val="344968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Session is related to:</a:t>
            </a:r>
            <a:r>
              <a:rPr lang="en-GB" baseline="0" dirty="0" smtClean="0"/>
              <a:t> Case 2 &amp; Assignment 3 - options </a:t>
            </a:r>
            <a:r>
              <a:rPr lang="en-GB" baseline="0" smtClean="0"/>
              <a:t>2 mainly</a:t>
            </a:r>
            <a:endParaRPr lang="en-GB"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3</a:t>
            </a:fld>
            <a:endParaRPr lang="en-US"/>
          </a:p>
        </p:txBody>
      </p:sp>
    </p:spTree>
    <p:extLst>
      <p:ext uri="{BB962C8B-B14F-4D97-AF65-F5344CB8AC3E}">
        <p14:creationId xmlns:p14="http://schemas.microsoft.com/office/powerpoint/2010/main" val="117501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statement mean to you?  I don’t want an answer yet.  We will revisit this.  However, if</a:t>
            </a:r>
            <a:r>
              <a:rPr lang="en-US" baseline="0" dirty="0" smtClean="0"/>
              <a:t> we were to unpick this, we would want to know ‘What is equity?’  What is quality education?</a:t>
            </a:r>
          </a:p>
          <a:p>
            <a:endParaRPr lang="en-US"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4</a:t>
            </a:fld>
            <a:endParaRPr lang="en-US"/>
          </a:p>
        </p:txBody>
      </p:sp>
    </p:spTree>
    <p:extLst>
      <p:ext uri="{BB962C8B-B14F-4D97-AF65-F5344CB8AC3E}">
        <p14:creationId xmlns:p14="http://schemas.microsoft.com/office/powerpoint/2010/main" val="74408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best way to understand what equity </a:t>
            </a:r>
            <a:r>
              <a:rPr lang="en-US" dirty="0" smtClean="0"/>
              <a:t>is</a:t>
            </a:r>
            <a:r>
              <a:rPr lang="en-US" baseline="0" dirty="0" smtClean="0"/>
              <a:t> </a:t>
            </a:r>
            <a:r>
              <a:rPr lang="en-US" baseline="0" dirty="0" smtClean="0"/>
              <a:t>for one to consider it alongside the relational conceptions of equality and reality.</a:t>
            </a:r>
          </a:p>
          <a:p>
            <a:endParaRPr lang="en-US" baseline="0" dirty="0" smtClean="0"/>
          </a:p>
          <a:p>
            <a:r>
              <a:rPr lang="en-US" baseline="0" dirty="0" smtClean="0"/>
              <a:t>What do you make of this?</a:t>
            </a:r>
          </a:p>
          <a:p>
            <a:r>
              <a:rPr lang="en-US" baseline="0" dirty="0" smtClean="0"/>
              <a:t>Everyone is facing a barrier to something exciting that’s happening – good match (which can be considered quality educational opportunities).  The hopefuls are very different (they are our </a:t>
            </a:r>
            <a:r>
              <a:rPr lang="en-US" baseline="0" dirty="0" smtClean="0"/>
              <a:t>students – diverse learners).  </a:t>
            </a:r>
            <a:r>
              <a:rPr lang="en-US" baseline="0" dirty="0" smtClean="0"/>
              <a:t>However, if we hold to principles of equality we (the school; the ministry) will provide  the SAME assistance to each student regardless of their needs.  But should we hold to principles of equity then we would provide what each person needs in order to access say good schooling/education.  That means some people would get nothing, others will get more than others bringing everyone to the same starting point.  IS THIS FAIR?  What does it mean to be fair or equitable?</a:t>
            </a:r>
          </a:p>
          <a:p>
            <a:endParaRPr lang="en-US" baseline="0" dirty="0" smtClean="0"/>
          </a:p>
          <a:p>
            <a:r>
              <a:rPr lang="en-US" baseline="0" dirty="0" smtClean="0"/>
              <a:t>Still, the reality that often the most disadvantaged in the first place get nothing, while others get exceptional advantage DOES it exist?  Does it exist in T&amp;T?</a:t>
            </a:r>
            <a:endParaRPr lang="en-US"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5</a:t>
            </a:fld>
            <a:endParaRPr lang="en-US"/>
          </a:p>
        </p:txBody>
      </p:sp>
    </p:spTree>
    <p:extLst>
      <p:ext uri="{BB962C8B-B14F-4D97-AF65-F5344CB8AC3E}">
        <p14:creationId xmlns:p14="http://schemas.microsoft.com/office/powerpoint/2010/main" val="163583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30486A-E06C-4BD1-9D24-7575B5DC7D3E}" type="slidenum">
              <a:rPr lang="en-US" smtClean="0"/>
              <a:pPr/>
              <a:t>6</a:t>
            </a:fld>
            <a:endParaRPr lang="en-US"/>
          </a:p>
        </p:txBody>
      </p:sp>
    </p:spTree>
    <p:extLst>
      <p:ext uri="{BB962C8B-B14F-4D97-AF65-F5344CB8AC3E}">
        <p14:creationId xmlns:p14="http://schemas.microsoft.com/office/powerpoint/2010/main" val="360571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back to Singing Sandra’s suggestion – How is inequity evident in our education system?</a:t>
            </a:r>
            <a:endParaRPr lang="en-US"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7</a:t>
            </a:fld>
            <a:endParaRPr lang="en-US"/>
          </a:p>
        </p:txBody>
      </p:sp>
    </p:spTree>
    <p:extLst>
      <p:ext uri="{BB962C8B-B14F-4D97-AF65-F5344CB8AC3E}">
        <p14:creationId xmlns:p14="http://schemas.microsoft.com/office/powerpoint/2010/main" val="4282364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Pt 1 - </a:t>
            </a:r>
            <a:r>
              <a:rPr lang="en-GB" dirty="0"/>
              <a:t>Students with high socio-economic status score significantly higher than their counterparts from low socio-economic backgrounds and are more likely to be placed in the high performing, traditional 5- and 7- year secondary schools</a:t>
            </a:r>
          </a:p>
          <a:p>
            <a:endParaRPr lang="en-GB" dirty="0"/>
          </a:p>
          <a:p>
            <a:r>
              <a:rPr lang="en-GB" dirty="0"/>
              <a:t>Pt 2 – </a:t>
            </a:r>
            <a:r>
              <a:rPr lang="en-GB" u="sng" dirty="0"/>
              <a:t>gender</a:t>
            </a:r>
            <a:r>
              <a:rPr lang="en-GB" dirty="0"/>
              <a:t> (underperforming boys; </a:t>
            </a:r>
            <a:r>
              <a:rPr lang="en-GB" dirty="0" smtClean="0"/>
              <a:t>girls having limited access to </a:t>
            </a:r>
            <a:r>
              <a:rPr lang="en-GB" dirty="0"/>
              <a:t>STEM subjects for instance); </a:t>
            </a:r>
            <a:r>
              <a:rPr lang="en-GB" u="sng" dirty="0"/>
              <a:t>social class </a:t>
            </a:r>
            <a:r>
              <a:rPr lang="en-GB" dirty="0"/>
              <a:t>(wealthier usually can pay for private education &amp; lessons to embellish their learning and so go to the ‘better’ schools; </a:t>
            </a:r>
            <a:r>
              <a:rPr lang="en-GB" u="sng" dirty="0"/>
              <a:t>culture</a:t>
            </a:r>
            <a:r>
              <a:rPr lang="en-GB" dirty="0"/>
              <a:t> (do you know that the backgrounds of some students exclude them from decoding the language of school; or their experiences are devalued at school)</a:t>
            </a:r>
          </a:p>
          <a:p>
            <a:endParaRPr lang="en-GB" dirty="0"/>
          </a:p>
          <a:p>
            <a:r>
              <a:rPr lang="en-GB" dirty="0"/>
              <a:t>These occur at the system level.  What does inequity /unfairness look like at the school level?</a:t>
            </a:r>
            <a:endParaRPr lang="en-US"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8</a:t>
            </a:fld>
            <a:endParaRPr lang="en-US"/>
          </a:p>
        </p:txBody>
      </p:sp>
    </p:spTree>
    <p:extLst>
      <p:ext uri="{BB962C8B-B14F-4D97-AF65-F5344CB8AC3E}">
        <p14:creationId xmlns:p14="http://schemas.microsoft.com/office/powerpoint/2010/main" val="166284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Pt 1 – Mismatched curriculum:</a:t>
            </a:r>
          </a:p>
          <a:p>
            <a:pPr marL="232326" indent="-232326">
              <a:buAutoNum type="alphaLcParenBoth"/>
            </a:pPr>
            <a:r>
              <a:rPr lang="en-US" dirty="0" smtClean="0"/>
              <a:t>caters predominantly to cognitive abilities and discriminates against other learning modalities</a:t>
            </a:r>
          </a:p>
          <a:p>
            <a:pPr marL="232326" indent="-232326">
              <a:buAutoNum type="alphaLcParenBoth"/>
            </a:pPr>
            <a:r>
              <a:rPr lang="en-US" dirty="0" smtClean="0"/>
              <a:t>is</a:t>
            </a:r>
            <a:r>
              <a:rPr lang="en-US" baseline="0" dirty="0" smtClean="0"/>
              <a:t> too difficult for most children</a:t>
            </a:r>
            <a:endParaRPr lang="en-US" dirty="0" smtClean="0"/>
          </a:p>
          <a:p>
            <a:r>
              <a:rPr lang="en-US" dirty="0" smtClean="0"/>
              <a:t>(c) Irrelevant to the needs of some students, e.g. the farmer’s children</a:t>
            </a:r>
          </a:p>
          <a:p>
            <a:endParaRPr lang="en-US" dirty="0" smtClean="0"/>
          </a:p>
          <a:p>
            <a:r>
              <a:rPr lang="en-US" dirty="0" smtClean="0"/>
              <a:t>Pt 2 means that not</a:t>
            </a:r>
            <a:r>
              <a:rPr lang="en-US" baseline="0" dirty="0" smtClean="0"/>
              <a:t> everybody can benefit from resources; some children would be unable to participate in certain school activities</a:t>
            </a:r>
          </a:p>
          <a:p>
            <a:r>
              <a:rPr lang="en-US" baseline="0" dirty="0" smtClean="0"/>
              <a:t>Pt 3 – tracking into subject streams (previously because a student would have come in from a ‘Junior Sec, they would have been excluded from doing Sciences but tracked into tech Voc areas.)</a:t>
            </a:r>
            <a:endParaRPr lang="en-US" dirty="0"/>
          </a:p>
        </p:txBody>
      </p:sp>
      <p:sp>
        <p:nvSpPr>
          <p:cNvPr id="4" name="Slide Number Placeholder 3"/>
          <p:cNvSpPr>
            <a:spLocks noGrp="1"/>
          </p:cNvSpPr>
          <p:nvPr>
            <p:ph type="sldNum" sz="quarter" idx="10"/>
          </p:nvPr>
        </p:nvSpPr>
        <p:spPr/>
        <p:txBody>
          <a:bodyPr/>
          <a:lstStyle/>
          <a:p>
            <a:fld id="{F430486A-E06C-4BD1-9D24-7575B5DC7D3E}" type="slidenum">
              <a:rPr lang="en-US" smtClean="0"/>
              <a:pPr/>
              <a:t>9</a:t>
            </a:fld>
            <a:endParaRPr lang="en-US"/>
          </a:p>
        </p:txBody>
      </p:sp>
    </p:spTree>
    <p:extLst>
      <p:ext uri="{BB962C8B-B14F-4D97-AF65-F5344CB8AC3E}">
        <p14:creationId xmlns:p14="http://schemas.microsoft.com/office/powerpoint/2010/main" val="2204866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5CDAB4D-DD3B-4142-BB8D-613165F5768C}" type="datetime1">
              <a:rPr lang="en-US" smtClean="0"/>
              <a:t>8/21/2018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CE061BB-7C15-4432-ADC1-4B62EBD22B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37080E-C762-4118-A19D-62764CD83691}" type="datetime1">
              <a:rPr lang="en-US" smtClean="0"/>
              <a:t>8/21/2018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E061BB-7C15-4432-ADC1-4B62EBD22B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D22DF5-60AE-42BE-BF41-E9031740D1C9}" type="datetime1">
              <a:rPr lang="en-US" smtClean="0"/>
              <a:t>8/21/2018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E061BB-7C15-4432-ADC1-4B62EBD22B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9737B0-84B6-4202-8FF8-E12ED7BDDF11}" type="datetime1">
              <a:rPr lang="en-US" smtClean="0"/>
              <a:t>8/21/2018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E061BB-7C15-4432-ADC1-4B62EBD22BC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8B80F5F-D105-4976-90A5-DF25CBA5A57E}" type="datetime1">
              <a:rPr lang="en-US" smtClean="0"/>
              <a:t>8/21/2018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E061BB-7C15-4432-ADC1-4B62EBD22BC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E6C315-56D3-4773-936F-DD69438BE823}" type="datetime1">
              <a:rPr lang="en-US" smtClean="0"/>
              <a:t>8/21/2018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E061BB-7C15-4432-ADC1-4B62EBD22BC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194EC56-A7E8-42BD-95DA-A514CB5A3403}" type="datetime1">
              <a:rPr lang="en-US" smtClean="0"/>
              <a:t>8/21/2018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CE061BB-7C15-4432-ADC1-4B62EBD22B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700AC39-6DC4-427D-AA8A-974767ECCCAF}" type="datetime1">
              <a:rPr lang="en-US" smtClean="0"/>
              <a:t>8/21/2018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CE061BB-7C15-4432-ADC1-4B62EBD22BC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EA776-A0E0-4A49-80D9-F10EFBAB7017}" type="datetime1">
              <a:rPr lang="en-US" smtClean="0"/>
              <a:t>8/21/2018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CE061BB-7C15-4432-ADC1-4B62EBD22B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F2A7CEE-CD07-49E0-81A3-F7E68C44FFD0}" type="datetime1">
              <a:rPr lang="en-US" smtClean="0"/>
              <a:t>8/21/2018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E061BB-7C15-4432-ADC1-4B62EBD22B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AA0ED89-331A-4D30-ACCE-A4339026D8DF}" type="datetime1">
              <a:rPr lang="en-US" smtClean="0"/>
              <a:t>8/21/2018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CE061BB-7C15-4432-ADC1-4B62EBD22BC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114372C-D9CF-4506-9C6C-26FBD7FA6AA5}" type="datetime1">
              <a:rPr lang="en-US" smtClean="0"/>
              <a:t>8/21/2018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E061BB-7C15-4432-ADC1-4B62EBD22B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1VCVEBYQPE4"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1VCVEBYQPE4"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ibe.unesco.org/National_Reports/ICE_2008/trinidadtobago_NR08.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edutopia.org/blog/equity-vs-equality-shane-safi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noAutofit/>
          </a:bodyPr>
          <a:lstStyle/>
          <a:p>
            <a:pPr algn="ctr"/>
            <a:r>
              <a:rPr lang="en-GB" sz="2400" dirty="0">
                <a:hlinkClick r:id="rId3"/>
              </a:rPr>
              <a:t>https://</a:t>
            </a:r>
            <a:r>
              <a:rPr lang="en-GB" sz="2400" dirty="0" smtClean="0">
                <a:hlinkClick r:id="rId3"/>
              </a:rPr>
              <a:t>www.youtube.com/watch?v=1VCVEBYQPE4</a:t>
            </a:r>
            <a:r>
              <a:rPr lang="en-GB" sz="2400" dirty="0" smtClean="0"/>
              <a:t> </a:t>
            </a:r>
            <a:endParaRPr lang="en-GB" sz="2400" dirty="0"/>
          </a:p>
        </p:txBody>
      </p:sp>
      <p:pic>
        <p:nvPicPr>
          <p:cNvPr id="6" name="Picture 5"/>
          <p:cNvPicPr>
            <a:picLocks noChangeAspect="1"/>
          </p:cNvPicPr>
          <p:nvPr/>
        </p:nvPicPr>
        <p:blipFill>
          <a:blip r:embed="rId4"/>
          <a:stretch>
            <a:fillRect/>
          </a:stretch>
        </p:blipFill>
        <p:spPr>
          <a:xfrm>
            <a:off x="1066800" y="1066800"/>
            <a:ext cx="7088521" cy="4419599"/>
          </a:xfrm>
          <a:prstGeom prst="rect">
            <a:avLst/>
          </a:prstGeom>
        </p:spPr>
      </p:pic>
      <p:sp>
        <p:nvSpPr>
          <p:cNvPr id="7" name="TextBox 6"/>
          <p:cNvSpPr txBox="1"/>
          <p:nvPr/>
        </p:nvSpPr>
        <p:spPr>
          <a:xfrm>
            <a:off x="3733800" y="5791200"/>
            <a:ext cx="5715000" cy="830997"/>
          </a:xfrm>
          <a:prstGeom prst="rect">
            <a:avLst/>
          </a:prstGeom>
          <a:noFill/>
        </p:spPr>
        <p:txBody>
          <a:bodyPr wrap="square" rtlCol="0">
            <a:spAutoFit/>
          </a:bodyPr>
          <a:lstStyle/>
          <a:p>
            <a:r>
              <a:rPr lang="en-GB" sz="2400" dirty="0" smtClean="0"/>
              <a:t>What is Singing Sandra suggesting about our education system?</a:t>
            </a:r>
            <a:endParaRPr lang="en-GB" sz="2400" dirty="0"/>
          </a:p>
        </p:txBody>
      </p:sp>
      <p:sp>
        <p:nvSpPr>
          <p:cNvPr id="2" name="Slide Number Placeholder 1"/>
          <p:cNvSpPr>
            <a:spLocks noGrp="1"/>
          </p:cNvSpPr>
          <p:nvPr>
            <p:ph type="sldNum" sz="quarter" idx="12"/>
          </p:nvPr>
        </p:nvSpPr>
        <p:spPr/>
        <p:txBody>
          <a:bodyPr/>
          <a:lstStyle/>
          <a:p>
            <a:fld id="{6CE061BB-7C15-4432-ADC1-4B62EBD22BC5}" type="slidenum">
              <a:rPr lang="en-US" smtClean="0"/>
              <a:pPr/>
              <a:t>1</a:t>
            </a:fld>
            <a:endParaRPr lang="en-US" dirty="0"/>
          </a:p>
        </p:txBody>
      </p:sp>
    </p:spTree>
    <p:extLst>
      <p:ext uri="{BB962C8B-B14F-4D97-AF65-F5344CB8AC3E}">
        <p14:creationId xmlns:p14="http://schemas.microsoft.com/office/powerpoint/2010/main" val="233076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525963"/>
          </a:xfrm>
        </p:spPr>
        <p:txBody>
          <a:bodyPr/>
          <a:lstStyle/>
          <a:p>
            <a:pPr marL="109728" indent="0" algn="ctr">
              <a:buNone/>
            </a:pPr>
            <a:endParaRPr lang="en-GB" dirty="0" smtClean="0"/>
          </a:p>
          <a:p>
            <a:pPr marL="109728" indent="0" algn="ctr">
              <a:buNone/>
            </a:pPr>
            <a:endParaRPr lang="en-GB" dirty="0"/>
          </a:p>
          <a:p>
            <a:pPr marL="109728" indent="0" algn="ctr">
              <a:buNone/>
            </a:pPr>
            <a:endParaRPr lang="en-GB" dirty="0" smtClean="0"/>
          </a:p>
          <a:p>
            <a:pPr marL="109728" indent="0" algn="ctr">
              <a:buNone/>
            </a:pPr>
            <a:endParaRPr lang="en-GB" dirty="0" smtClean="0"/>
          </a:p>
          <a:p>
            <a:pPr marL="109728" indent="0" algn="ctr">
              <a:buNone/>
            </a:pPr>
            <a:r>
              <a:rPr lang="en-GB" sz="4800" dirty="0" smtClean="0"/>
              <a:t>How does inequity thrive in any education system?</a:t>
            </a:r>
            <a:endParaRPr lang="en-GB" sz="4800" dirty="0"/>
          </a:p>
        </p:txBody>
      </p:sp>
      <p:sp>
        <p:nvSpPr>
          <p:cNvPr id="3" name="Slide Number Placeholder 2"/>
          <p:cNvSpPr>
            <a:spLocks noGrp="1"/>
          </p:cNvSpPr>
          <p:nvPr>
            <p:ph type="sldNum" sz="quarter" idx="12"/>
          </p:nvPr>
        </p:nvSpPr>
        <p:spPr/>
        <p:txBody>
          <a:bodyPr/>
          <a:lstStyle/>
          <a:p>
            <a:fld id="{6CE061BB-7C15-4432-ADC1-4B62EBD22BC5}" type="slidenum">
              <a:rPr lang="en-US" smtClean="0"/>
              <a:pPr/>
              <a:t>10</a:t>
            </a:fld>
            <a:endParaRPr lang="en-US"/>
          </a:p>
        </p:txBody>
      </p:sp>
    </p:spTree>
    <p:extLst>
      <p:ext uri="{BB962C8B-B14F-4D97-AF65-F5344CB8AC3E}">
        <p14:creationId xmlns:p14="http://schemas.microsoft.com/office/powerpoint/2010/main" val="2794813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Children from the poorest and most disadvantaged homes</a:t>
            </a:r>
          </a:p>
          <a:p>
            <a:endParaRPr lang="en-US" dirty="0" smtClean="0"/>
          </a:p>
          <a:p>
            <a:r>
              <a:rPr lang="en-US" dirty="0" smtClean="0"/>
              <a:t>Girls/Boys</a:t>
            </a:r>
          </a:p>
          <a:p>
            <a:endParaRPr lang="en-US" dirty="0" smtClean="0"/>
          </a:p>
          <a:p>
            <a:r>
              <a:rPr lang="en-US" dirty="0" smtClean="0"/>
              <a:t>Minorities or non-whites</a:t>
            </a:r>
          </a:p>
          <a:p>
            <a:endParaRPr lang="en-US" dirty="0"/>
          </a:p>
          <a:p>
            <a:pPr marL="109728" indent="0" algn="ctr">
              <a:buNone/>
            </a:pPr>
            <a:r>
              <a:rPr lang="en-US" dirty="0" smtClean="0">
                <a:solidFill>
                  <a:srgbClr val="00B050"/>
                </a:solidFill>
              </a:rPr>
              <a:t>		What other people groups can you think of?</a:t>
            </a:r>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solidFill>
                  <a:schemeClr val="bg2">
                    <a:lumMod val="50000"/>
                  </a:schemeClr>
                </a:solidFill>
              </a:rPr>
              <a:t>*Who is MARGINALIZED?</a:t>
            </a:r>
            <a:endParaRPr lang="en-US" dirty="0">
              <a:solidFill>
                <a:schemeClr val="bg2">
                  <a:lumMod val="50000"/>
                </a:schemeClr>
              </a:solidFill>
            </a:endParaRPr>
          </a:p>
        </p:txBody>
      </p:sp>
      <p:pic>
        <p:nvPicPr>
          <p:cNvPr id="4" name="Picture 3"/>
          <p:cNvPicPr>
            <a:picLocks noChangeAspect="1"/>
          </p:cNvPicPr>
          <p:nvPr/>
        </p:nvPicPr>
        <p:blipFill>
          <a:blip r:embed="rId3"/>
          <a:stretch>
            <a:fillRect/>
          </a:stretch>
        </p:blipFill>
        <p:spPr>
          <a:xfrm>
            <a:off x="1676400" y="4690441"/>
            <a:ext cx="914479" cy="1316850"/>
          </a:xfrm>
          <a:prstGeom prst="rect">
            <a:avLst/>
          </a:prstGeom>
        </p:spPr>
      </p:pic>
      <p:sp>
        <p:nvSpPr>
          <p:cNvPr id="5" name="Slide Number Placeholder 4"/>
          <p:cNvSpPr>
            <a:spLocks noGrp="1"/>
          </p:cNvSpPr>
          <p:nvPr>
            <p:ph type="sldNum" sz="quarter" idx="12"/>
          </p:nvPr>
        </p:nvSpPr>
        <p:spPr/>
        <p:txBody>
          <a:bodyPr/>
          <a:lstStyle/>
          <a:p>
            <a:fld id="{6CE061BB-7C15-4432-ADC1-4B62EBD22BC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lnSpcReduction="10000"/>
          </a:bodyPr>
          <a:lstStyle/>
          <a:p>
            <a:pPr marL="624078" indent="-514350">
              <a:buFont typeface="+mj-lt"/>
              <a:buAutoNum type="arabicParenR"/>
            </a:pPr>
            <a:endParaRPr lang="en-GB" dirty="0" smtClean="0"/>
          </a:p>
          <a:p>
            <a:pPr marL="624078" indent="-514350">
              <a:buFont typeface="+mj-lt"/>
              <a:buAutoNum type="arabicParenR"/>
            </a:pPr>
            <a:r>
              <a:rPr lang="en-GB" dirty="0" smtClean="0"/>
              <a:t>Why do we need equity in schooling?</a:t>
            </a:r>
          </a:p>
          <a:p>
            <a:pPr marL="624078" indent="-514350">
              <a:buFont typeface="+mj-lt"/>
              <a:buAutoNum type="arabicParenR"/>
            </a:pPr>
            <a:endParaRPr lang="en-GB" dirty="0"/>
          </a:p>
          <a:p>
            <a:pPr marL="624078" indent="-514350">
              <a:buFont typeface="+mj-lt"/>
              <a:buAutoNum type="arabicParenR"/>
            </a:pPr>
            <a:r>
              <a:rPr lang="en-GB" dirty="0" smtClean="0"/>
              <a:t>What has the government &amp; MOE done to make schooling more equitable in T&amp;T?</a:t>
            </a:r>
          </a:p>
          <a:p>
            <a:pPr marL="624078" indent="-514350">
              <a:buFont typeface="+mj-lt"/>
              <a:buAutoNum type="arabicParenR"/>
            </a:pPr>
            <a:endParaRPr lang="en-GB" dirty="0"/>
          </a:p>
          <a:p>
            <a:pPr marL="624078" indent="-514350">
              <a:buFont typeface="+mj-lt"/>
              <a:buAutoNum type="arabicParenR"/>
            </a:pPr>
            <a:r>
              <a:rPr lang="en-GB" dirty="0" smtClean="0"/>
              <a:t>What </a:t>
            </a:r>
            <a:r>
              <a:rPr lang="en-GB" dirty="0" smtClean="0"/>
              <a:t>has </a:t>
            </a:r>
            <a:r>
              <a:rPr lang="en-GB" dirty="0" smtClean="0"/>
              <a:t>been done by schools to make them more equitable</a:t>
            </a:r>
            <a:r>
              <a:rPr lang="en-GB" dirty="0" smtClean="0"/>
              <a:t>?</a:t>
            </a:r>
          </a:p>
          <a:p>
            <a:pPr marL="624078" indent="-514350">
              <a:buFont typeface="+mj-lt"/>
              <a:buAutoNum type="arabicParenR"/>
            </a:pPr>
            <a:endParaRPr lang="en-GB" dirty="0" smtClean="0"/>
          </a:p>
          <a:p>
            <a:pPr marL="624078" indent="-514350">
              <a:buFont typeface="+mj-lt"/>
              <a:buAutoNum type="arabicParenR"/>
            </a:pPr>
            <a:r>
              <a:rPr lang="en-TT" dirty="0"/>
              <a:t>What can </a:t>
            </a:r>
            <a:r>
              <a:rPr lang="en-TT" dirty="0" smtClean="0"/>
              <a:t>be </a:t>
            </a:r>
            <a:r>
              <a:rPr lang="en-TT" dirty="0"/>
              <a:t>done by schools to make them more equitable?</a:t>
            </a:r>
          </a:p>
          <a:p>
            <a:pPr marL="624078" indent="-514350">
              <a:buFont typeface="+mj-lt"/>
              <a:buAutoNum type="arabicParenR"/>
            </a:pPr>
            <a:endParaRPr lang="en-GB" dirty="0"/>
          </a:p>
        </p:txBody>
      </p:sp>
      <p:sp>
        <p:nvSpPr>
          <p:cNvPr id="3" name="Title 2"/>
          <p:cNvSpPr>
            <a:spLocks noGrp="1"/>
          </p:cNvSpPr>
          <p:nvPr>
            <p:ph type="title"/>
          </p:nvPr>
        </p:nvSpPr>
        <p:spPr>
          <a:xfrm>
            <a:off x="457200" y="274638"/>
            <a:ext cx="8229600" cy="868362"/>
          </a:xfrm>
        </p:spPr>
        <p:txBody>
          <a:bodyPr/>
          <a:lstStyle/>
          <a:p>
            <a:r>
              <a:rPr lang="en-GB" dirty="0" smtClean="0"/>
              <a:t>Consider in groups:</a:t>
            </a:r>
            <a:endParaRPr lang="en-GB" dirty="0"/>
          </a:p>
        </p:txBody>
      </p:sp>
      <p:sp>
        <p:nvSpPr>
          <p:cNvPr id="4" name="Slide Number Placeholder 3"/>
          <p:cNvSpPr>
            <a:spLocks noGrp="1"/>
          </p:cNvSpPr>
          <p:nvPr>
            <p:ph type="sldNum" sz="quarter" idx="12"/>
          </p:nvPr>
        </p:nvSpPr>
        <p:spPr/>
        <p:txBody>
          <a:bodyPr/>
          <a:lstStyle/>
          <a:p>
            <a:fld id="{6CE061BB-7C15-4432-ADC1-4B62EBD22BC5}" type="slidenum">
              <a:rPr lang="en-US" smtClean="0"/>
              <a:pPr/>
              <a:t>12</a:t>
            </a:fld>
            <a:endParaRPr lang="en-US"/>
          </a:p>
        </p:txBody>
      </p:sp>
    </p:spTree>
    <p:extLst>
      <p:ext uri="{BB962C8B-B14F-4D97-AF65-F5344CB8AC3E}">
        <p14:creationId xmlns:p14="http://schemas.microsoft.com/office/powerpoint/2010/main" val="1779093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254691"/>
          </a:xfrm>
        </p:spPr>
        <p:txBody>
          <a:bodyPr>
            <a:normAutofit fontScale="47500" lnSpcReduction="20000"/>
          </a:bodyPr>
          <a:lstStyle/>
          <a:p>
            <a:r>
              <a:rPr lang="en-US" sz="4600" dirty="0" smtClean="0"/>
              <a:t>ALL children would experience quality educational opportunities                means </a:t>
            </a:r>
            <a:r>
              <a:rPr lang="en-US" sz="4600" u="sng" dirty="0" smtClean="0"/>
              <a:t>equal chance of school success</a:t>
            </a:r>
            <a:r>
              <a:rPr lang="en-US" sz="4600" dirty="0" smtClean="0"/>
              <a:t>                                   </a:t>
            </a:r>
          </a:p>
          <a:p>
            <a:pPr>
              <a:buNone/>
            </a:pPr>
            <a:endParaRPr lang="en-US" sz="4600" dirty="0" smtClean="0"/>
          </a:p>
          <a:p>
            <a:r>
              <a:rPr lang="en-US" sz="4600" dirty="0" smtClean="0"/>
              <a:t>Children would not be </a:t>
            </a:r>
            <a:r>
              <a:rPr lang="en-US" sz="4600" u="sng" dirty="0" smtClean="0"/>
              <a:t>penalized for life </a:t>
            </a:r>
            <a:r>
              <a:rPr lang="en-US" sz="4600" dirty="0" smtClean="0"/>
              <a:t>having failed school</a:t>
            </a:r>
          </a:p>
          <a:p>
            <a:endParaRPr lang="en-US" sz="4600" dirty="0" smtClean="0"/>
          </a:p>
          <a:p>
            <a:r>
              <a:rPr lang="en-US" sz="4600" dirty="0" smtClean="0"/>
              <a:t>Society would not be imposed with the </a:t>
            </a:r>
            <a:r>
              <a:rPr lang="en-US" sz="4600" u="sng" dirty="0" smtClean="0"/>
              <a:t>high costs </a:t>
            </a:r>
            <a:r>
              <a:rPr lang="en-US" sz="4600" dirty="0" smtClean="0"/>
              <a:t>of school failure</a:t>
            </a:r>
          </a:p>
          <a:p>
            <a:endParaRPr lang="en-US" sz="4600" dirty="0" smtClean="0"/>
          </a:p>
          <a:p>
            <a:r>
              <a:rPr lang="en-US" sz="4600" dirty="0" smtClean="0"/>
              <a:t>Individual and societal </a:t>
            </a:r>
            <a:r>
              <a:rPr lang="en-US" sz="4600" u="sng" dirty="0" smtClean="0"/>
              <a:t>capacities would be strengthened</a:t>
            </a:r>
          </a:p>
          <a:p>
            <a:endParaRPr lang="en-US" dirty="0" smtClean="0"/>
          </a:p>
          <a:p>
            <a:endParaRPr lang="en-US" dirty="0" smtClean="0"/>
          </a:p>
          <a:p>
            <a:pPr>
              <a:buNone/>
            </a:pPr>
            <a:r>
              <a:rPr lang="en-US" dirty="0" smtClean="0"/>
              <a:t>			</a:t>
            </a:r>
          </a:p>
          <a:p>
            <a:pPr>
              <a:buNone/>
            </a:pPr>
            <a:r>
              <a:rPr lang="en-US" dirty="0" smtClean="0"/>
              <a:t>Source: OECD (2012).  Equity and Quality in Education.</a:t>
            </a:r>
            <a:endParaRPr lang="en-US" dirty="0"/>
          </a:p>
        </p:txBody>
      </p:sp>
      <p:sp>
        <p:nvSpPr>
          <p:cNvPr id="2" name="Title 1"/>
          <p:cNvSpPr>
            <a:spLocks noGrp="1"/>
          </p:cNvSpPr>
          <p:nvPr>
            <p:ph type="title"/>
          </p:nvPr>
        </p:nvSpPr>
        <p:spPr/>
        <p:txBody>
          <a:bodyPr>
            <a:normAutofit fontScale="90000"/>
          </a:bodyPr>
          <a:lstStyle/>
          <a:p>
            <a:r>
              <a:rPr lang="en-US" dirty="0" err="1" smtClean="0">
                <a:solidFill>
                  <a:schemeClr val="tx1"/>
                </a:solidFill>
              </a:rPr>
              <a:t>Qu</a:t>
            </a:r>
            <a:r>
              <a:rPr lang="en-US" dirty="0" smtClean="0">
                <a:solidFill>
                  <a:schemeClr val="tx1"/>
                </a:solidFill>
              </a:rPr>
              <a:t> 1 </a:t>
            </a:r>
            <a:r>
              <a:rPr lang="en-US" dirty="0" smtClean="0">
                <a:solidFill>
                  <a:srgbClr val="00B050"/>
                </a:solidFill>
              </a:rPr>
              <a:t>- Why do we need equity in education?					</a:t>
            </a:r>
            <a:endParaRPr lang="en-US" dirty="0">
              <a:solidFill>
                <a:srgbClr val="00B050"/>
              </a:solidFill>
            </a:endParaRPr>
          </a:p>
        </p:txBody>
      </p:sp>
      <p:cxnSp>
        <p:nvCxnSpPr>
          <p:cNvPr id="5" name="Straight Arrow Connector 4"/>
          <p:cNvCxnSpPr/>
          <p:nvPr/>
        </p:nvCxnSpPr>
        <p:spPr>
          <a:xfrm>
            <a:off x="2819400" y="2209800"/>
            <a:ext cx="1219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6CE061BB-7C15-4432-ADC1-4B62EBD22BC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Became a signatory to ‘Dakar Framework: Education for all’</a:t>
            </a:r>
          </a:p>
          <a:p>
            <a:pPr marL="109728" indent="0">
              <a:buNone/>
            </a:pPr>
            <a:endParaRPr lang="en-US" dirty="0" smtClean="0"/>
          </a:p>
          <a:p>
            <a:r>
              <a:rPr lang="en-US" dirty="0" smtClean="0"/>
              <a:t>Gov’t ECCE provision and regulation</a:t>
            </a:r>
          </a:p>
          <a:p>
            <a:endParaRPr lang="en-US" dirty="0" smtClean="0"/>
          </a:p>
          <a:p>
            <a:r>
              <a:rPr lang="en-US" dirty="0" smtClean="0"/>
              <a:t>Policy on inclusive education; 10 principles, including:</a:t>
            </a:r>
          </a:p>
          <a:p>
            <a:pPr lvl="1"/>
            <a:r>
              <a:rPr lang="en-US" dirty="0" smtClean="0"/>
              <a:t>Equal opportunity; facilitating access</a:t>
            </a:r>
          </a:p>
          <a:p>
            <a:pPr lvl="1"/>
            <a:r>
              <a:rPr lang="en-US" dirty="0" smtClean="0"/>
              <a:t>Valuing diversity; participation of parents</a:t>
            </a:r>
          </a:p>
          <a:p>
            <a:pPr lvl="1"/>
            <a:r>
              <a:rPr lang="en-US" dirty="0" smtClean="0"/>
              <a:t>Identifying/addressing individual needs; CPD</a:t>
            </a:r>
          </a:p>
          <a:p>
            <a:pPr lvl="1"/>
            <a:r>
              <a:rPr lang="en-US" dirty="0" smtClean="0"/>
              <a:t>Developing partnerships</a:t>
            </a:r>
          </a:p>
          <a:p>
            <a:pPr lvl="1">
              <a:buNone/>
            </a:pPr>
            <a:endParaRPr lang="en-US" dirty="0" smtClean="0"/>
          </a:p>
          <a:p>
            <a:r>
              <a:rPr lang="en-US" dirty="0" smtClean="0"/>
              <a:t>Caribbean Vocational Qualifications (CVQ)</a:t>
            </a:r>
            <a:endParaRPr lang="en-US" dirty="0"/>
          </a:p>
        </p:txBody>
      </p:sp>
      <p:sp>
        <p:nvSpPr>
          <p:cNvPr id="3" name="Title 2"/>
          <p:cNvSpPr>
            <a:spLocks noGrp="1"/>
          </p:cNvSpPr>
          <p:nvPr>
            <p:ph type="title"/>
          </p:nvPr>
        </p:nvSpPr>
        <p:spPr/>
        <p:txBody>
          <a:bodyPr>
            <a:normAutofit fontScale="90000"/>
          </a:bodyPr>
          <a:lstStyle/>
          <a:p>
            <a:r>
              <a:rPr lang="en-US" dirty="0" err="1" smtClean="0"/>
              <a:t>Qu</a:t>
            </a:r>
            <a:r>
              <a:rPr lang="en-US" dirty="0" smtClean="0"/>
              <a:t> 2 - </a:t>
            </a:r>
            <a:r>
              <a:rPr lang="en-US" dirty="0" smtClean="0">
                <a:solidFill>
                  <a:srgbClr val="00B050"/>
                </a:solidFill>
              </a:rPr>
              <a:t>T&amp;T’s system response to inequity</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6CE061BB-7C15-4432-ADC1-4B62EBD22BC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Centre of Excellence for Teacher Training (CETT)  - every teacher, a teacher of reading!</a:t>
            </a:r>
          </a:p>
          <a:p>
            <a:endParaRPr lang="en-US" dirty="0" smtClean="0"/>
          </a:p>
          <a:p>
            <a:r>
              <a:rPr lang="en-US" dirty="0" smtClean="0"/>
              <a:t>NCSE – qualifications for early school leavers</a:t>
            </a:r>
          </a:p>
          <a:p>
            <a:endParaRPr lang="en-US" dirty="0" smtClean="0"/>
          </a:p>
          <a:p>
            <a:r>
              <a:rPr lang="en-US" dirty="0" smtClean="0"/>
              <a:t>Policies on teaching, teacher education &amp; teacher recruitment (esp. primary teachers)</a:t>
            </a:r>
          </a:p>
          <a:p>
            <a:endParaRPr lang="en-US" dirty="0" smtClean="0"/>
          </a:p>
          <a:p>
            <a:r>
              <a:rPr lang="en-US" dirty="0" smtClean="0"/>
              <a:t>Provisions for textbooks, transport &amp; FSM</a:t>
            </a:r>
          </a:p>
          <a:p>
            <a:endParaRPr lang="en-US" dirty="0" smtClean="0"/>
          </a:p>
          <a:p>
            <a:r>
              <a:rPr lang="en-US" dirty="0" smtClean="0"/>
              <a:t>Improved requirements to select principals</a:t>
            </a:r>
          </a:p>
          <a:p>
            <a:endParaRPr lang="en-US" dirty="0" smtClean="0"/>
          </a:p>
        </p:txBody>
      </p:sp>
      <p:sp>
        <p:nvSpPr>
          <p:cNvPr id="3" name="Title 2"/>
          <p:cNvSpPr>
            <a:spLocks noGrp="1"/>
          </p:cNvSpPr>
          <p:nvPr>
            <p:ph type="title"/>
          </p:nvPr>
        </p:nvSpPr>
        <p:spPr/>
        <p:txBody>
          <a:bodyPr>
            <a:normAutofit fontScale="90000"/>
          </a:bodyPr>
          <a:lstStyle/>
          <a:p>
            <a:r>
              <a:rPr lang="en-US" dirty="0" err="1" smtClean="0">
                <a:solidFill>
                  <a:schemeClr val="tx1"/>
                </a:solidFill>
              </a:rPr>
              <a:t>Qu</a:t>
            </a:r>
            <a:r>
              <a:rPr lang="en-US" dirty="0" smtClean="0">
                <a:solidFill>
                  <a:schemeClr val="tx1"/>
                </a:solidFill>
              </a:rPr>
              <a:t> 2 </a:t>
            </a:r>
            <a:r>
              <a:rPr lang="en-US" dirty="0" smtClean="0"/>
              <a:t>- </a:t>
            </a:r>
            <a:r>
              <a:rPr lang="en-US" dirty="0" smtClean="0">
                <a:solidFill>
                  <a:srgbClr val="00B050"/>
                </a:solidFill>
              </a:rPr>
              <a:t>T&amp;T’s system response to inequity (cont’d)</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6CE061BB-7C15-4432-ADC1-4B62EBD22BC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26616"/>
          </a:xfrm>
        </p:spPr>
        <p:txBody>
          <a:bodyPr>
            <a:normAutofit/>
          </a:bodyPr>
          <a:lstStyle/>
          <a:p>
            <a:r>
              <a:rPr lang="en-US" dirty="0" smtClean="0"/>
              <a:t>Schools as adding value.  How?</a:t>
            </a:r>
          </a:p>
          <a:p>
            <a:endParaRPr lang="en-US" dirty="0" smtClean="0"/>
          </a:p>
          <a:p>
            <a:pPr lvl="1"/>
            <a:r>
              <a:rPr lang="en-US" dirty="0" smtClean="0"/>
              <a:t>Effective/Successful Leadership</a:t>
            </a:r>
            <a:endParaRPr lang="en-US" dirty="0" smtClean="0"/>
          </a:p>
          <a:p>
            <a:pPr lvl="1"/>
            <a:r>
              <a:rPr lang="en-US" dirty="0" smtClean="0"/>
              <a:t>compensation for socio-economic disadvantage</a:t>
            </a:r>
          </a:p>
          <a:p>
            <a:pPr lvl="1"/>
            <a:r>
              <a:rPr lang="en-US" dirty="0" smtClean="0"/>
              <a:t>School culture: </a:t>
            </a:r>
          </a:p>
          <a:p>
            <a:pPr lvl="2"/>
            <a:r>
              <a:rPr lang="en-US" dirty="0" smtClean="0"/>
              <a:t>teacher-student relationships; </a:t>
            </a:r>
          </a:p>
          <a:p>
            <a:pPr lvl="2"/>
            <a:r>
              <a:rPr lang="en-US" dirty="0" smtClean="0"/>
              <a:t>home-school links; </a:t>
            </a:r>
          </a:p>
          <a:p>
            <a:pPr lvl="2"/>
            <a:r>
              <a:rPr lang="en-US" dirty="0" smtClean="0"/>
              <a:t>building of social and cultural capital</a:t>
            </a:r>
          </a:p>
          <a:p>
            <a:pPr lvl="2"/>
            <a:r>
              <a:rPr lang="en-US" dirty="0" smtClean="0"/>
              <a:t>commitment to high expectations</a:t>
            </a:r>
          </a:p>
          <a:p>
            <a:pPr lvl="1"/>
            <a:r>
              <a:rPr lang="en-US" u="sng" dirty="0" smtClean="0"/>
              <a:t>Effective teaching</a:t>
            </a:r>
            <a:r>
              <a:rPr lang="en-US" u="sng" dirty="0" smtClean="0"/>
              <a:t>: </a:t>
            </a:r>
            <a:r>
              <a:rPr lang="en-US" u="sng" dirty="0" smtClean="0"/>
              <a:t>differentiated instruction</a:t>
            </a:r>
            <a:r>
              <a:rPr lang="en-US" u="sng" dirty="0"/>
              <a:t>; culturally-relevant pedagogy; use of assistive technologies </a:t>
            </a:r>
            <a:endParaRPr lang="en-US" u="sng" dirty="0" smtClean="0"/>
          </a:p>
          <a:p>
            <a:pPr lvl="1"/>
            <a:endParaRPr lang="en-US" dirty="0"/>
          </a:p>
        </p:txBody>
      </p:sp>
      <p:sp>
        <p:nvSpPr>
          <p:cNvPr id="3" name="Title 2"/>
          <p:cNvSpPr>
            <a:spLocks noGrp="1"/>
          </p:cNvSpPr>
          <p:nvPr>
            <p:ph type="title"/>
          </p:nvPr>
        </p:nvSpPr>
        <p:spPr/>
        <p:txBody>
          <a:bodyPr>
            <a:normAutofit fontScale="90000"/>
          </a:bodyPr>
          <a:lstStyle/>
          <a:p>
            <a:r>
              <a:rPr lang="en-US" dirty="0" err="1" smtClean="0"/>
              <a:t>Qu</a:t>
            </a:r>
            <a:r>
              <a:rPr lang="en-US" dirty="0" smtClean="0"/>
              <a:t> 3 - </a:t>
            </a:r>
            <a:r>
              <a:rPr lang="en-US" dirty="0" smtClean="0">
                <a:solidFill>
                  <a:srgbClr val="00B050"/>
                </a:solidFill>
              </a:rPr>
              <a:t>Towards Equity: School Level</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6CE061BB-7C15-4432-ADC1-4B62EBD22BC5}"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r>
              <a:rPr lang="en-US" dirty="0" smtClean="0"/>
              <a:t>Avoid the reproduction of existing inequities</a:t>
            </a:r>
          </a:p>
          <a:p>
            <a:pPr lvl="1"/>
            <a:endParaRPr lang="en-US" dirty="0" smtClean="0"/>
          </a:p>
          <a:p>
            <a:pPr lvl="1"/>
            <a:r>
              <a:rPr lang="en-US" u="sng" dirty="0" smtClean="0"/>
              <a:t>Eliminate grade/form repetition</a:t>
            </a:r>
          </a:p>
          <a:p>
            <a:pPr lvl="1"/>
            <a:endParaRPr lang="en-US" dirty="0" smtClean="0"/>
          </a:p>
          <a:p>
            <a:pPr lvl="1"/>
            <a:r>
              <a:rPr lang="en-US" dirty="0" smtClean="0"/>
              <a:t>Avoid early tracking; </a:t>
            </a:r>
            <a:endParaRPr lang="en-US" dirty="0" smtClean="0"/>
          </a:p>
          <a:p>
            <a:pPr lvl="1"/>
            <a:endParaRPr lang="en-US" dirty="0" smtClean="0"/>
          </a:p>
          <a:p>
            <a:pPr lvl="1"/>
            <a:r>
              <a:rPr lang="en-US" dirty="0" smtClean="0"/>
              <a:t>Manage school choice </a:t>
            </a:r>
            <a:r>
              <a:rPr lang="en-US" dirty="0" err="1" smtClean="0"/>
              <a:t>programmes</a:t>
            </a:r>
            <a:r>
              <a:rPr lang="en-US" dirty="0" smtClean="0"/>
              <a:t> (access to school info; diverse student distribution)</a:t>
            </a:r>
          </a:p>
          <a:p>
            <a:pPr lvl="1">
              <a:buNone/>
            </a:pPr>
            <a:endParaRPr lang="en-US" dirty="0" smtClean="0"/>
          </a:p>
          <a:p>
            <a:pPr lvl="1"/>
            <a:r>
              <a:rPr lang="en-US" u="sng" dirty="0" smtClean="0"/>
              <a:t>Making academic &amp; vocational tracks equivalent</a:t>
            </a:r>
          </a:p>
          <a:p>
            <a:pPr lvl="1"/>
            <a:endParaRPr lang="en-US" dirty="0" smtClean="0"/>
          </a:p>
          <a:p>
            <a:pPr lvl="1"/>
            <a:endParaRPr lang="en-US" dirty="0"/>
          </a:p>
        </p:txBody>
      </p:sp>
      <p:sp>
        <p:nvSpPr>
          <p:cNvPr id="3" name="Title 2"/>
          <p:cNvSpPr>
            <a:spLocks noGrp="1"/>
          </p:cNvSpPr>
          <p:nvPr>
            <p:ph type="title"/>
          </p:nvPr>
        </p:nvSpPr>
        <p:spPr/>
        <p:txBody>
          <a:bodyPr>
            <a:normAutofit fontScale="90000"/>
          </a:bodyPr>
          <a:lstStyle/>
          <a:p>
            <a:r>
              <a:rPr lang="en-US" dirty="0" err="1" smtClean="0"/>
              <a:t>Qu</a:t>
            </a:r>
            <a:r>
              <a:rPr lang="en-US" dirty="0" smtClean="0"/>
              <a:t> 3 - </a:t>
            </a:r>
            <a:r>
              <a:rPr lang="en-US" dirty="0" smtClean="0">
                <a:solidFill>
                  <a:srgbClr val="00B050"/>
                </a:solidFill>
              </a:rPr>
              <a:t>Towards Equity: School Level</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6CE061BB-7C15-4432-ADC1-4B62EBD22BC5}"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			</a:t>
            </a:r>
          </a:p>
          <a:p>
            <a:pPr>
              <a:buNone/>
            </a:pPr>
            <a:endParaRPr lang="en-US" dirty="0" smtClean="0"/>
          </a:p>
          <a:p>
            <a:pPr>
              <a:buNone/>
            </a:pPr>
            <a:r>
              <a:rPr lang="en-US" dirty="0" smtClean="0"/>
              <a:t>			</a:t>
            </a:r>
          </a:p>
          <a:p>
            <a:pPr>
              <a:buNone/>
            </a:pPr>
            <a:r>
              <a:rPr lang="en-US" dirty="0" smtClean="0"/>
              <a:t>			How  do our efforts compare to 			international benchmarks of 			inclusive schooling?</a:t>
            </a:r>
            <a:endParaRPr lang="en-US" dirty="0"/>
          </a:p>
        </p:txBody>
      </p:sp>
      <p:sp>
        <p:nvSpPr>
          <p:cNvPr id="3" name="Title 2"/>
          <p:cNvSpPr>
            <a:spLocks noGrp="1"/>
          </p:cNvSpPr>
          <p:nvPr>
            <p:ph type="title"/>
          </p:nvPr>
        </p:nvSpPr>
        <p:spPr/>
        <p:txBody>
          <a:bodyPr/>
          <a:lstStyle/>
          <a:p>
            <a:r>
              <a:rPr lang="en-US" dirty="0" smtClean="0">
                <a:solidFill>
                  <a:srgbClr val="00B050"/>
                </a:solidFill>
              </a:rPr>
              <a:t>Consider:  Is it enough?</a:t>
            </a:r>
            <a:endParaRPr lang="en-US" dirty="0">
              <a:solidFill>
                <a:srgbClr val="00B050"/>
              </a:solidFill>
            </a:endParaRPr>
          </a:p>
        </p:txBody>
      </p:sp>
      <p:pic>
        <p:nvPicPr>
          <p:cNvPr id="4" name="Picture 2" descr="http://www.freeiconspng.com/uploads/3d-man-thinking-thought-icon-10.jpg"/>
          <p:cNvPicPr>
            <a:picLocks noChangeAspect="1" noChangeArrowheads="1"/>
          </p:cNvPicPr>
          <p:nvPr/>
        </p:nvPicPr>
        <p:blipFill>
          <a:blip r:embed="rId3" cstate="print">
            <a:clrChange>
              <a:clrFrom>
                <a:srgbClr val="FFFFFF"/>
              </a:clrFrom>
              <a:clrTo>
                <a:srgbClr val="FFFFFF">
                  <a:alpha val="0"/>
                </a:srgbClr>
              </a:clrTo>
            </a:clrChange>
          </a:blip>
          <a:srcRect r="43786"/>
          <a:stretch>
            <a:fillRect/>
          </a:stretch>
        </p:blipFill>
        <p:spPr bwMode="auto">
          <a:xfrm>
            <a:off x="1143000" y="2819400"/>
            <a:ext cx="914400" cy="1314450"/>
          </a:xfrm>
          <a:prstGeom prst="rect">
            <a:avLst/>
          </a:prstGeom>
          <a:noFill/>
        </p:spPr>
      </p:pic>
      <p:sp>
        <p:nvSpPr>
          <p:cNvPr id="5" name="Slide Number Placeholder 4"/>
          <p:cNvSpPr>
            <a:spLocks noGrp="1"/>
          </p:cNvSpPr>
          <p:nvPr>
            <p:ph type="sldNum" sz="quarter" idx="12"/>
          </p:nvPr>
        </p:nvSpPr>
        <p:spPr/>
        <p:txBody>
          <a:bodyPr/>
          <a:lstStyle/>
          <a:p>
            <a:fld id="{6CE061BB-7C15-4432-ADC1-4B62EBD22BC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1"/>
            <a:ext cx="8229600" cy="4343400"/>
          </a:xfrm>
        </p:spPr>
        <p:txBody>
          <a:bodyPr>
            <a:normAutofit fontScale="92500"/>
          </a:bodyPr>
          <a:lstStyle/>
          <a:p>
            <a:r>
              <a:rPr lang="en-US" dirty="0" smtClean="0"/>
              <a:t>Eliminating system level practices that hinder equity</a:t>
            </a:r>
          </a:p>
          <a:p>
            <a:pPr>
              <a:buNone/>
            </a:pPr>
            <a:endParaRPr lang="en-US" dirty="0" smtClean="0"/>
          </a:p>
          <a:p>
            <a:pPr marL="365760" lvl="1" indent="-256032">
              <a:spcBef>
                <a:spcPts val="400"/>
              </a:spcBef>
              <a:buSzPct val="68000"/>
              <a:buFont typeface="Wingdings 3"/>
              <a:buChar char=""/>
            </a:pPr>
            <a:r>
              <a:rPr lang="en-US" sz="2600" dirty="0" smtClean="0"/>
              <a:t>Making public funding responsive to school &amp; student needs</a:t>
            </a:r>
          </a:p>
          <a:p>
            <a:endParaRPr lang="en-US" dirty="0" smtClean="0"/>
          </a:p>
          <a:p>
            <a:r>
              <a:rPr lang="en-US" dirty="0" smtClean="0"/>
              <a:t>Targeting low performing disadvantaged schools</a:t>
            </a:r>
          </a:p>
          <a:p>
            <a:endParaRPr lang="en-US" dirty="0" smtClean="0"/>
          </a:p>
          <a:p>
            <a:r>
              <a:rPr lang="en-US" u="sng" dirty="0" smtClean="0"/>
              <a:t>Aligning education policies with other government policies, such as housing or welfare</a:t>
            </a:r>
          </a:p>
          <a:p>
            <a:endParaRPr lang="en-US" dirty="0"/>
          </a:p>
        </p:txBody>
      </p:sp>
      <p:sp>
        <p:nvSpPr>
          <p:cNvPr id="3" name="Title 2"/>
          <p:cNvSpPr>
            <a:spLocks noGrp="1"/>
          </p:cNvSpPr>
          <p:nvPr>
            <p:ph type="title"/>
          </p:nvPr>
        </p:nvSpPr>
        <p:spPr>
          <a:xfrm>
            <a:off x="457200" y="274638"/>
            <a:ext cx="8229600" cy="792162"/>
          </a:xfrm>
        </p:spPr>
        <p:txBody>
          <a:bodyPr>
            <a:normAutofit fontScale="90000"/>
          </a:bodyPr>
          <a:lstStyle/>
          <a:p>
            <a:r>
              <a:rPr lang="en-US" dirty="0" smtClean="0">
                <a:solidFill>
                  <a:srgbClr val="00B050"/>
                </a:solidFill>
              </a:rPr>
              <a:t>Towards Equity &amp; Equality: OECD</a:t>
            </a:r>
            <a:endParaRPr lang="en-US" dirty="0">
              <a:solidFill>
                <a:srgbClr val="00B050"/>
              </a:solidFill>
            </a:endParaRPr>
          </a:p>
        </p:txBody>
      </p:sp>
      <p:sp>
        <p:nvSpPr>
          <p:cNvPr id="4" name="TextBox 3"/>
          <p:cNvSpPr txBox="1"/>
          <p:nvPr/>
        </p:nvSpPr>
        <p:spPr>
          <a:xfrm>
            <a:off x="3429000" y="5410201"/>
            <a:ext cx="5410200" cy="1384995"/>
          </a:xfrm>
          <a:prstGeom prst="rect">
            <a:avLst/>
          </a:prstGeom>
          <a:noFill/>
        </p:spPr>
        <p:txBody>
          <a:bodyPr wrap="square" rtlCol="0">
            <a:spAutoFit/>
          </a:bodyPr>
          <a:lstStyle/>
          <a:p>
            <a:r>
              <a:rPr lang="en-US" sz="1600" dirty="0" smtClean="0"/>
              <a:t>Source: OECD (2012).  Equity and Quality in Education.</a:t>
            </a:r>
          </a:p>
          <a:p>
            <a:endParaRPr lang="en-US" sz="1600" dirty="0" smtClean="0"/>
          </a:p>
          <a:p>
            <a:pPr algn="ctr"/>
            <a:r>
              <a:rPr lang="en-US" sz="3600" b="1" dirty="0" smtClean="0">
                <a:solidFill>
                  <a:srgbClr val="FF0000"/>
                </a:solidFill>
              </a:rPr>
              <a:t>Are we there yet?</a:t>
            </a:r>
            <a:endParaRPr lang="en-US" sz="3600" b="1" dirty="0">
              <a:solidFill>
                <a:srgbClr val="FF0000"/>
              </a:solidFill>
            </a:endParaRPr>
          </a:p>
        </p:txBody>
      </p:sp>
      <p:sp>
        <p:nvSpPr>
          <p:cNvPr id="5" name="Slide Number Placeholder 4"/>
          <p:cNvSpPr>
            <a:spLocks noGrp="1"/>
          </p:cNvSpPr>
          <p:nvPr>
            <p:ph type="sldNum" sz="quarter" idx="12"/>
          </p:nvPr>
        </p:nvSpPr>
        <p:spPr/>
        <p:txBody>
          <a:bodyPr/>
          <a:lstStyle/>
          <a:p>
            <a:fld id="{6CE061BB-7C15-4432-ADC1-4B62EBD22BC5}" type="slidenum">
              <a:rPr lang="en-US" smtClean="0"/>
              <a:pPr/>
              <a:t>19</a:t>
            </a:fld>
            <a:endParaRPr lang="en-US"/>
          </a:p>
        </p:txBody>
      </p:sp>
    </p:spTree>
    <p:extLst>
      <p:ext uri="{BB962C8B-B14F-4D97-AF65-F5344CB8AC3E}">
        <p14:creationId xmlns:p14="http://schemas.microsoft.com/office/powerpoint/2010/main" val="4144840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829761"/>
          </a:xfrm>
        </p:spPr>
        <p:txBody>
          <a:bodyPr>
            <a:normAutofit fontScale="90000"/>
          </a:bodyPr>
          <a:lstStyle/>
          <a:p>
            <a:r>
              <a:rPr lang="en-US" sz="3200" cap="none" dirty="0" smtClean="0">
                <a:latin typeface="Georgia" pitchFamily="18" charset="0"/>
              </a:rPr>
              <a:t>EDFA 5500</a:t>
            </a:r>
            <a:br>
              <a:rPr lang="en-US" sz="3200" cap="none" dirty="0" smtClean="0">
                <a:latin typeface="Georgia" pitchFamily="18" charset="0"/>
              </a:rPr>
            </a:br>
            <a:r>
              <a:rPr lang="en-US" sz="3200" dirty="0" smtClean="0">
                <a:latin typeface="Georgia" pitchFamily="18" charset="0"/>
              </a:rPr>
              <a:t/>
            </a:r>
            <a:br>
              <a:rPr lang="en-US" sz="3200" dirty="0" smtClean="0">
                <a:latin typeface="Georgia" pitchFamily="18" charset="0"/>
              </a:rPr>
            </a:br>
            <a:r>
              <a:rPr lang="en-US" sz="3200" cap="none" dirty="0" smtClean="0">
                <a:latin typeface="Georgia" pitchFamily="18" charset="0"/>
              </a:rPr>
              <a:t>Presenter: </a:t>
            </a:r>
            <a:r>
              <a:rPr lang="en-US" sz="3200" cap="none" dirty="0" err="1" smtClean="0">
                <a:latin typeface="Georgia" pitchFamily="18" charset="0"/>
              </a:rPr>
              <a:t>Rinnelle</a:t>
            </a:r>
            <a:r>
              <a:rPr lang="en-US" sz="3200" cap="none" dirty="0" smtClean="0">
                <a:latin typeface="Georgia" pitchFamily="18" charset="0"/>
              </a:rPr>
              <a:t> Lee-Piggott, </a:t>
            </a:r>
            <a:r>
              <a:rPr lang="en-US" sz="3200" i="1" cap="none" dirty="0" smtClean="0">
                <a:latin typeface="Georgia" pitchFamily="18" charset="0"/>
              </a:rPr>
              <a:t>Ph.D.</a:t>
            </a:r>
            <a:endParaRPr lang="en-US" sz="3200" i="1" cap="none" dirty="0">
              <a:latin typeface="Georgia" pitchFamily="18" charset="0"/>
            </a:endParaRPr>
          </a:p>
        </p:txBody>
      </p:sp>
      <p:sp>
        <p:nvSpPr>
          <p:cNvPr id="3" name="Subtitle 2"/>
          <p:cNvSpPr>
            <a:spLocks noGrp="1"/>
          </p:cNvSpPr>
          <p:nvPr>
            <p:ph type="subTitle" idx="1"/>
          </p:nvPr>
        </p:nvSpPr>
        <p:spPr>
          <a:xfrm>
            <a:off x="304800" y="1676400"/>
            <a:ext cx="8458200" cy="914400"/>
          </a:xfrm>
        </p:spPr>
        <p:txBody>
          <a:bodyPr>
            <a:normAutofit fontScale="85000" lnSpcReduction="10000"/>
          </a:bodyPr>
          <a:lstStyle/>
          <a:p>
            <a:r>
              <a:rPr lang="en-US" sz="4000" b="1" dirty="0" smtClean="0">
                <a:solidFill>
                  <a:srgbClr val="C00000"/>
                </a:solidFill>
                <a:latin typeface="Georgia" pitchFamily="18" charset="0"/>
              </a:rPr>
              <a:t>Equity in the Provision of Schooling</a:t>
            </a:r>
            <a:endParaRPr lang="en-US" sz="4000" b="1" dirty="0">
              <a:solidFill>
                <a:srgbClr val="C00000"/>
              </a:solidFill>
              <a:latin typeface="Georgia" pitchFamily="18" charset="0"/>
            </a:endParaRPr>
          </a:p>
        </p:txBody>
      </p:sp>
      <p:sp>
        <p:nvSpPr>
          <p:cNvPr id="4" name="Slide Number Placeholder 3"/>
          <p:cNvSpPr>
            <a:spLocks noGrp="1"/>
          </p:cNvSpPr>
          <p:nvPr>
            <p:ph type="sldNum" sz="quarter" idx="12"/>
          </p:nvPr>
        </p:nvSpPr>
        <p:spPr/>
        <p:txBody>
          <a:bodyPr/>
          <a:lstStyle/>
          <a:p>
            <a:fld id="{6CE061BB-7C15-4432-ADC1-4B62EBD22BC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923" y="1288683"/>
            <a:ext cx="8229600" cy="4121517"/>
          </a:xfrm>
        </p:spPr>
        <p:txBody>
          <a:bodyPr/>
          <a:lstStyle/>
          <a:p>
            <a:r>
              <a:rPr lang="en-US" dirty="0" smtClean="0"/>
              <a:t>Strengthening and supporting school leadership (e.g. selection of principals </a:t>
            </a:r>
            <a:r>
              <a:rPr lang="en-US" dirty="0" err="1" smtClean="0"/>
              <a:t>SfCC</a:t>
            </a:r>
            <a:r>
              <a:rPr lang="en-US" dirty="0" smtClean="0"/>
              <a:t>)</a:t>
            </a:r>
          </a:p>
          <a:p>
            <a:endParaRPr lang="en-US" dirty="0" smtClean="0"/>
          </a:p>
          <a:p>
            <a:r>
              <a:rPr lang="en-US" dirty="0" smtClean="0"/>
              <a:t>Equitable distribution of resources</a:t>
            </a:r>
          </a:p>
          <a:p>
            <a:endParaRPr lang="en-US" dirty="0" smtClean="0"/>
          </a:p>
          <a:p>
            <a:r>
              <a:rPr lang="en-US" u="sng" dirty="0" smtClean="0"/>
              <a:t>Closing recurrently failing schools</a:t>
            </a:r>
          </a:p>
          <a:p>
            <a:endParaRPr lang="en-US" dirty="0" smtClean="0"/>
          </a:p>
          <a:p>
            <a:r>
              <a:rPr lang="en-US" dirty="0" smtClean="0"/>
              <a:t>Attracting, supporting &amp; retaining high quality teachers</a:t>
            </a:r>
          </a:p>
          <a:p>
            <a:endParaRPr lang="en-US" dirty="0"/>
          </a:p>
        </p:txBody>
      </p:sp>
      <p:sp>
        <p:nvSpPr>
          <p:cNvPr id="3" name="Title 2"/>
          <p:cNvSpPr>
            <a:spLocks noGrp="1"/>
          </p:cNvSpPr>
          <p:nvPr>
            <p:ph type="title"/>
          </p:nvPr>
        </p:nvSpPr>
        <p:spPr>
          <a:xfrm>
            <a:off x="457200" y="274638"/>
            <a:ext cx="8229600" cy="868362"/>
          </a:xfrm>
        </p:spPr>
        <p:txBody>
          <a:bodyPr>
            <a:normAutofit fontScale="90000"/>
          </a:bodyPr>
          <a:lstStyle/>
          <a:p>
            <a:r>
              <a:rPr lang="en-US" dirty="0" smtClean="0">
                <a:solidFill>
                  <a:srgbClr val="00B050"/>
                </a:solidFill>
              </a:rPr>
              <a:t>Towards Equity &amp; Equality: OECD (cont’d)</a:t>
            </a:r>
            <a:endParaRPr lang="en-US" dirty="0">
              <a:solidFill>
                <a:srgbClr val="00B050"/>
              </a:solidFill>
            </a:endParaRPr>
          </a:p>
        </p:txBody>
      </p:sp>
      <p:sp>
        <p:nvSpPr>
          <p:cNvPr id="4" name="TextBox 3"/>
          <p:cNvSpPr txBox="1"/>
          <p:nvPr/>
        </p:nvSpPr>
        <p:spPr>
          <a:xfrm>
            <a:off x="3352800" y="5410200"/>
            <a:ext cx="5410200" cy="1754326"/>
          </a:xfrm>
          <a:prstGeom prst="rect">
            <a:avLst/>
          </a:prstGeom>
          <a:noFill/>
        </p:spPr>
        <p:txBody>
          <a:bodyPr wrap="square" rtlCol="0">
            <a:spAutoFit/>
          </a:bodyPr>
          <a:lstStyle/>
          <a:p>
            <a:r>
              <a:rPr lang="en-US" dirty="0" smtClean="0"/>
              <a:t>Source: OECD (2012).  Equity and Quality in Education.</a:t>
            </a:r>
          </a:p>
          <a:p>
            <a:endParaRPr lang="en-US" dirty="0"/>
          </a:p>
          <a:p>
            <a:pPr algn="ctr"/>
            <a:r>
              <a:rPr lang="en-US" sz="3600" b="1" dirty="0" smtClean="0">
                <a:solidFill>
                  <a:srgbClr val="FF0000"/>
                </a:solidFill>
              </a:rPr>
              <a:t>Are we there yet?</a:t>
            </a:r>
          </a:p>
          <a:p>
            <a:endParaRPr lang="en-US" dirty="0"/>
          </a:p>
        </p:txBody>
      </p:sp>
      <p:sp>
        <p:nvSpPr>
          <p:cNvPr id="5" name="Slide Number Placeholder 4"/>
          <p:cNvSpPr>
            <a:spLocks noGrp="1"/>
          </p:cNvSpPr>
          <p:nvPr>
            <p:ph type="sldNum" sz="quarter" idx="12"/>
          </p:nvPr>
        </p:nvSpPr>
        <p:spPr/>
        <p:txBody>
          <a:bodyPr/>
          <a:lstStyle/>
          <a:p>
            <a:fld id="{6CE061BB-7C15-4432-ADC1-4B62EBD22BC5}" type="slidenum">
              <a:rPr lang="en-US" smtClean="0"/>
              <a:pPr/>
              <a:t>20</a:t>
            </a:fld>
            <a:endParaRPr lang="en-US"/>
          </a:p>
        </p:txBody>
      </p:sp>
    </p:spTree>
    <p:extLst>
      <p:ext uri="{BB962C8B-B14F-4D97-AF65-F5344CB8AC3E}">
        <p14:creationId xmlns:p14="http://schemas.microsoft.com/office/powerpoint/2010/main" val="319556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E061BB-7C15-4432-ADC1-4B62EBD22BC5}" type="slidenum">
              <a:rPr lang="en-US" smtClean="0"/>
              <a:pPr/>
              <a:t>21</a:t>
            </a:fld>
            <a:endParaRPr lang="en-US"/>
          </a:p>
        </p:txBody>
      </p:sp>
      <p:sp>
        <p:nvSpPr>
          <p:cNvPr id="4" name="Title 3"/>
          <p:cNvSpPr>
            <a:spLocks noGrp="1"/>
          </p:cNvSpPr>
          <p:nvPr>
            <p:ph type="title" idx="4294967295"/>
          </p:nvPr>
        </p:nvSpPr>
        <p:spPr>
          <a:xfrm>
            <a:off x="0" y="274638"/>
            <a:ext cx="8229600" cy="1143000"/>
          </a:xfrm>
        </p:spPr>
        <p:txBody>
          <a:bodyPr/>
          <a:lstStyle/>
          <a:p>
            <a:pPr algn="ctr"/>
            <a:r>
              <a:rPr lang="en-US" dirty="0" smtClean="0">
                <a:solidFill>
                  <a:schemeClr val="tx1"/>
                </a:solidFill>
              </a:rPr>
              <a:t>Take away words/concepts</a:t>
            </a:r>
            <a:endParaRPr lang="en-US" dirty="0">
              <a:solidFill>
                <a:schemeClr val="tx1"/>
              </a:solidFill>
            </a:endParaRPr>
          </a:p>
        </p:txBody>
      </p:sp>
      <p:sp>
        <p:nvSpPr>
          <p:cNvPr id="7" name="TextBox 6"/>
          <p:cNvSpPr txBox="1"/>
          <p:nvPr/>
        </p:nvSpPr>
        <p:spPr>
          <a:xfrm>
            <a:off x="3601952" y="3214453"/>
            <a:ext cx="2566463" cy="1107996"/>
          </a:xfrm>
          <a:prstGeom prst="rect">
            <a:avLst/>
          </a:prstGeom>
          <a:noFill/>
        </p:spPr>
        <p:txBody>
          <a:bodyPr wrap="square" rtlCol="0">
            <a:spAutoFit/>
          </a:bodyPr>
          <a:lstStyle/>
          <a:p>
            <a:pPr algn="ctr"/>
            <a:r>
              <a:rPr lang="en-US" sz="6600" b="1" i="1" dirty="0" smtClean="0">
                <a:solidFill>
                  <a:srgbClr val="FF0000"/>
                </a:solidFill>
                <a:latin typeface="Aparajita" panose="020B0604020202020204" pitchFamily="34" charset="0"/>
                <a:cs typeface="Aparajita" panose="020B0604020202020204" pitchFamily="34" charset="0"/>
              </a:rPr>
              <a:t>Equity</a:t>
            </a:r>
            <a:endParaRPr lang="en-US" sz="6600" b="1" i="1" dirty="0">
              <a:solidFill>
                <a:srgbClr val="FF0000"/>
              </a:solidFill>
              <a:latin typeface="Aparajita" panose="020B0604020202020204" pitchFamily="34" charset="0"/>
              <a:cs typeface="Aparajita" panose="020B0604020202020204" pitchFamily="34" charset="0"/>
            </a:endParaRPr>
          </a:p>
        </p:txBody>
      </p:sp>
      <p:sp>
        <p:nvSpPr>
          <p:cNvPr id="8" name="TextBox 7"/>
          <p:cNvSpPr txBox="1"/>
          <p:nvPr/>
        </p:nvSpPr>
        <p:spPr>
          <a:xfrm>
            <a:off x="5990645" y="2690068"/>
            <a:ext cx="615553" cy="1682132"/>
          </a:xfrm>
          <a:prstGeom prst="rect">
            <a:avLst/>
          </a:prstGeom>
          <a:noFill/>
        </p:spPr>
        <p:txBody>
          <a:bodyPr vert="vert270" wrap="square" rtlCol="0">
            <a:spAutoFit/>
          </a:bodyPr>
          <a:lstStyle/>
          <a:p>
            <a:pPr algn="ctr"/>
            <a:r>
              <a:rPr lang="en-US" sz="2800" b="1" dirty="0" smtClean="0">
                <a:solidFill>
                  <a:srgbClr val="0070C0"/>
                </a:solidFill>
                <a:latin typeface="Bradley Hand ITC" panose="03070402050302030203" pitchFamily="66" charset="0"/>
              </a:rPr>
              <a:t>Inequity</a:t>
            </a:r>
            <a:endParaRPr lang="en-US" sz="2800" b="1" dirty="0">
              <a:solidFill>
                <a:srgbClr val="0070C0"/>
              </a:solidFill>
              <a:latin typeface="Bradley Hand ITC" panose="03070402050302030203" pitchFamily="66" charset="0"/>
            </a:endParaRPr>
          </a:p>
        </p:txBody>
      </p:sp>
      <p:sp>
        <p:nvSpPr>
          <p:cNvPr id="9" name="TextBox 8"/>
          <p:cNvSpPr txBox="1"/>
          <p:nvPr/>
        </p:nvSpPr>
        <p:spPr>
          <a:xfrm>
            <a:off x="3024416" y="2910079"/>
            <a:ext cx="2286000" cy="523220"/>
          </a:xfrm>
          <a:prstGeom prst="rect">
            <a:avLst/>
          </a:prstGeom>
          <a:noFill/>
        </p:spPr>
        <p:txBody>
          <a:bodyPr wrap="square" rtlCol="0">
            <a:spAutoFit/>
          </a:bodyPr>
          <a:lstStyle/>
          <a:p>
            <a:pPr algn="ctr"/>
            <a:r>
              <a:rPr lang="en-US" sz="2800" b="1" dirty="0" smtClean="0">
                <a:solidFill>
                  <a:schemeClr val="accent3">
                    <a:lumMod val="60000"/>
                    <a:lumOff val="40000"/>
                  </a:schemeClr>
                </a:solidFill>
              </a:rPr>
              <a:t>Inclusion</a:t>
            </a:r>
            <a:endParaRPr lang="en-US" sz="2800" b="1" dirty="0">
              <a:solidFill>
                <a:schemeClr val="accent3">
                  <a:lumMod val="60000"/>
                  <a:lumOff val="40000"/>
                </a:schemeClr>
              </a:solidFill>
            </a:endParaRPr>
          </a:p>
        </p:txBody>
      </p:sp>
      <p:sp>
        <p:nvSpPr>
          <p:cNvPr id="10" name="TextBox 9"/>
          <p:cNvSpPr txBox="1"/>
          <p:nvPr/>
        </p:nvSpPr>
        <p:spPr>
          <a:xfrm>
            <a:off x="3886200" y="4214364"/>
            <a:ext cx="3352800" cy="584775"/>
          </a:xfrm>
          <a:prstGeom prst="rect">
            <a:avLst/>
          </a:prstGeom>
          <a:noFill/>
        </p:spPr>
        <p:txBody>
          <a:bodyPr wrap="square" rtlCol="0">
            <a:spAutoFit/>
          </a:bodyPr>
          <a:lstStyle/>
          <a:p>
            <a:r>
              <a:rPr lang="en-US" sz="3200" b="1" dirty="0" smtClean="0">
                <a:solidFill>
                  <a:srgbClr val="00B050"/>
                </a:solidFill>
              </a:rPr>
              <a:t>Marginalization</a:t>
            </a:r>
            <a:endParaRPr lang="en-US" sz="3200" b="1" dirty="0">
              <a:solidFill>
                <a:srgbClr val="00B050"/>
              </a:solidFill>
            </a:endParaRPr>
          </a:p>
        </p:txBody>
      </p:sp>
      <p:sp>
        <p:nvSpPr>
          <p:cNvPr id="11" name="TextBox 10"/>
          <p:cNvSpPr txBox="1"/>
          <p:nvPr/>
        </p:nvSpPr>
        <p:spPr>
          <a:xfrm>
            <a:off x="3607999" y="2422596"/>
            <a:ext cx="2645229" cy="523220"/>
          </a:xfrm>
          <a:prstGeom prst="rect">
            <a:avLst/>
          </a:prstGeom>
          <a:noFill/>
        </p:spPr>
        <p:txBody>
          <a:bodyPr wrap="square" rtlCol="0">
            <a:spAutoFit/>
          </a:bodyPr>
          <a:lstStyle/>
          <a:p>
            <a:pPr algn="ctr"/>
            <a:r>
              <a:rPr lang="en-US" sz="2800" b="1" dirty="0" smtClean="0">
                <a:solidFill>
                  <a:srgbClr val="7030A0"/>
                </a:solidFill>
                <a:latin typeface="Academy Engraved LET" pitchFamily="2" charset="0"/>
              </a:rPr>
              <a:t>Discrimination</a:t>
            </a:r>
            <a:endParaRPr lang="en-US" sz="2800" b="1" dirty="0">
              <a:solidFill>
                <a:srgbClr val="7030A0"/>
              </a:solidFill>
              <a:latin typeface="Academy Engraved LET" pitchFamily="2" charset="0"/>
            </a:endParaRPr>
          </a:p>
        </p:txBody>
      </p:sp>
      <p:sp>
        <p:nvSpPr>
          <p:cNvPr id="12" name="TextBox 11"/>
          <p:cNvSpPr txBox="1"/>
          <p:nvPr/>
        </p:nvSpPr>
        <p:spPr>
          <a:xfrm>
            <a:off x="3377167" y="3639747"/>
            <a:ext cx="461665" cy="1119119"/>
          </a:xfrm>
          <a:prstGeom prst="rect">
            <a:avLst/>
          </a:prstGeom>
          <a:noFill/>
        </p:spPr>
        <p:txBody>
          <a:bodyPr vert="vert270" wrap="square" rtlCol="0">
            <a:spAutoFit/>
          </a:bodyPr>
          <a:lstStyle/>
          <a:p>
            <a:pPr algn="ctr"/>
            <a:r>
              <a:rPr lang="en-US" dirty="0" smtClean="0">
                <a:solidFill>
                  <a:srgbClr val="C00000"/>
                </a:solidFill>
                <a:latin typeface="Arial Rounded MT Bold" panose="020F0704030504030204" pitchFamily="34" charset="0"/>
              </a:rPr>
              <a:t>Fairness</a:t>
            </a:r>
            <a:endParaRPr lang="en-US" dirty="0">
              <a:solidFill>
                <a:srgbClr val="C00000"/>
              </a:solidFill>
              <a:latin typeface="Arial Rounded MT Bold" panose="020F0704030504030204" pitchFamily="34" charset="0"/>
            </a:endParaRPr>
          </a:p>
        </p:txBody>
      </p:sp>
      <p:sp>
        <p:nvSpPr>
          <p:cNvPr id="13" name="TextBox 12"/>
          <p:cNvSpPr txBox="1"/>
          <p:nvPr/>
        </p:nvSpPr>
        <p:spPr>
          <a:xfrm>
            <a:off x="2057400" y="4584522"/>
            <a:ext cx="4548798" cy="769441"/>
          </a:xfrm>
          <a:prstGeom prst="rect">
            <a:avLst/>
          </a:prstGeom>
          <a:noFill/>
        </p:spPr>
        <p:txBody>
          <a:bodyPr wrap="square" rtlCol="0">
            <a:spAutoFit/>
          </a:bodyPr>
          <a:lstStyle/>
          <a:p>
            <a:r>
              <a:rPr lang="en-US" sz="4400" dirty="0" smtClean="0">
                <a:latin typeface="Berlin Sans FB Demi" panose="020E0802020502020306" pitchFamily="34" charset="0"/>
              </a:rPr>
              <a:t>Education for All</a:t>
            </a:r>
            <a:endParaRPr lang="en-US" sz="4400" dirty="0">
              <a:latin typeface="Berlin Sans FB Demi" panose="020E0802020502020306" pitchFamily="34" charset="0"/>
            </a:endParaRPr>
          </a:p>
        </p:txBody>
      </p:sp>
      <p:sp>
        <p:nvSpPr>
          <p:cNvPr id="16" name="TextBox 15"/>
          <p:cNvSpPr txBox="1"/>
          <p:nvPr/>
        </p:nvSpPr>
        <p:spPr>
          <a:xfrm>
            <a:off x="2673525" y="1955494"/>
            <a:ext cx="738664" cy="2843645"/>
          </a:xfrm>
          <a:prstGeom prst="rect">
            <a:avLst/>
          </a:prstGeom>
          <a:noFill/>
        </p:spPr>
        <p:txBody>
          <a:bodyPr vert="vert270" wrap="square" rtlCol="0">
            <a:spAutoFit/>
          </a:bodyPr>
          <a:lstStyle/>
          <a:p>
            <a:pPr algn="ctr"/>
            <a:r>
              <a:rPr lang="en-US" sz="3600" b="1" dirty="0" smtClean="0">
                <a:solidFill>
                  <a:schemeClr val="accent3">
                    <a:lumMod val="50000"/>
                  </a:schemeClr>
                </a:solidFill>
                <a:latin typeface="Castellar" panose="020A0402060406010301" pitchFamily="18" charset="0"/>
              </a:rPr>
              <a:t>Equality</a:t>
            </a:r>
            <a:endParaRPr lang="en-US" sz="3600" b="1" dirty="0">
              <a:solidFill>
                <a:schemeClr val="accent3">
                  <a:lumMod val="50000"/>
                </a:schemeClr>
              </a:solidFill>
              <a:latin typeface="Castellar" panose="020A0402060406010301" pitchFamily="18" charset="0"/>
            </a:endParaRPr>
          </a:p>
        </p:txBody>
      </p:sp>
      <p:sp>
        <p:nvSpPr>
          <p:cNvPr id="17" name="TextBox 16"/>
          <p:cNvSpPr txBox="1"/>
          <p:nvPr/>
        </p:nvSpPr>
        <p:spPr>
          <a:xfrm>
            <a:off x="3114932" y="1909878"/>
            <a:ext cx="1447800" cy="646331"/>
          </a:xfrm>
          <a:prstGeom prst="rect">
            <a:avLst/>
          </a:prstGeom>
          <a:noFill/>
        </p:spPr>
        <p:txBody>
          <a:bodyPr wrap="square" rtlCol="0">
            <a:spAutoFit/>
          </a:bodyPr>
          <a:lstStyle/>
          <a:p>
            <a:pPr algn="ctr"/>
            <a:r>
              <a:rPr lang="en-US" sz="3600" b="1" dirty="0" smtClean="0">
                <a:solidFill>
                  <a:schemeClr val="accent1">
                    <a:lumMod val="75000"/>
                  </a:schemeClr>
                </a:solidFill>
                <a:latin typeface="French Script MT" panose="03020402040607040605" pitchFamily="66" charset="0"/>
              </a:rPr>
              <a:t>Reality</a:t>
            </a:r>
            <a:endParaRPr lang="en-US" sz="3600" b="1" dirty="0">
              <a:solidFill>
                <a:schemeClr val="accent1">
                  <a:lumMod val="75000"/>
                </a:schemeClr>
              </a:solidFill>
              <a:latin typeface="French Script MT" panose="03020402040607040605" pitchFamily="66" charset="0"/>
            </a:endParaRPr>
          </a:p>
        </p:txBody>
      </p:sp>
      <p:sp>
        <p:nvSpPr>
          <p:cNvPr id="2" name="TextBox 1"/>
          <p:cNvSpPr txBox="1"/>
          <p:nvPr/>
        </p:nvSpPr>
        <p:spPr>
          <a:xfrm rot="16200000">
            <a:off x="1366770" y="3331079"/>
            <a:ext cx="2242928" cy="400110"/>
          </a:xfrm>
          <a:prstGeom prst="rect">
            <a:avLst/>
          </a:prstGeom>
          <a:noFill/>
        </p:spPr>
        <p:txBody>
          <a:bodyPr wrap="square" rtlCol="0">
            <a:spAutoFit/>
          </a:bodyPr>
          <a:lstStyle/>
          <a:p>
            <a:r>
              <a:rPr lang="en-US" sz="2000" dirty="0" smtClean="0">
                <a:solidFill>
                  <a:schemeClr val="bg1">
                    <a:lumMod val="50000"/>
                  </a:schemeClr>
                </a:solidFill>
              </a:rPr>
              <a:t>multiculturalism</a:t>
            </a:r>
            <a:endParaRPr lang="en-US" sz="2000" dirty="0">
              <a:solidFill>
                <a:schemeClr val="bg1">
                  <a:lumMod val="50000"/>
                </a:schemeClr>
              </a:solidFill>
            </a:endParaRPr>
          </a:p>
        </p:txBody>
      </p:sp>
      <p:sp>
        <p:nvSpPr>
          <p:cNvPr id="5" name="Rectangle 4"/>
          <p:cNvSpPr/>
          <p:nvPr/>
        </p:nvSpPr>
        <p:spPr>
          <a:xfrm>
            <a:off x="2688288" y="5819745"/>
            <a:ext cx="5388911" cy="338554"/>
          </a:xfrm>
          <a:prstGeom prst="rect">
            <a:avLst/>
          </a:prstGeom>
        </p:spPr>
        <p:txBody>
          <a:bodyPr wrap="square">
            <a:spAutoFit/>
          </a:bodyPr>
          <a:lstStyle/>
          <a:p>
            <a:r>
              <a:rPr lang="en-US" sz="1600" dirty="0">
                <a:hlinkClick r:id="rId3"/>
              </a:rPr>
              <a:t>https://</a:t>
            </a:r>
            <a:r>
              <a:rPr lang="en-US" sz="1600" dirty="0" smtClean="0">
                <a:hlinkClick r:id="rId3"/>
              </a:rPr>
              <a:t>www.youtube.com/watch?v=1VCVEBYQPE4</a:t>
            </a:r>
            <a:r>
              <a:rPr lang="en-US" sz="1600" dirty="0" smtClean="0"/>
              <a:t>  </a:t>
            </a:r>
            <a:endParaRPr lang="en-US" sz="1600" dirty="0"/>
          </a:p>
        </p:txBody>
      </p:sp>
    </p:spTree>
    <p:extLst>
      <p:ext uri="{BB962C8B-B14F-4D97-AF65-F5344CB8AC3E}">
        <p14:creationId xmlns:p14="http://schemas.microsoft.com/office/powerpoint/2010/main" val="377717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OECD (2012). </a:t>
            </a:r>
            <a:r>
              <a:rPr lang="en-US" i="1" dirty="0" smtClean="0"/>
              <a:t>Equity and Quality in Education: Supporting Disadvantaged Students and Schools. OECD </a:t>
            </a:r>
            <a:r>
              <a:rPr lang="en-US" dirty="0" smtClean="0"/>
              <a:t>Publishing.</a:t>
            </a:r>
          </a:p>
          <a:p>
            <a:endParaRPr lang="en-US" dirty="0" smtClean="0"/>
          </a:p>
          <a:p>
            <a:r>
              <a:rPr lang="en-GB" dirty="0" smtClean="0"/>
              <a:t>Government of Trinidad and Tobago, Ministry of Education. </a:t>
            </a:r>
            <a:r>
              <a:rPr lang="en-GB" i="1" dirty="0" smtClean="0"/>
              <a:t>Forty-eighth session of the International Conference on Education (ICE): National Report on the Development of Education in Trinidad and Tobago, 2008</a:t>
            </a:r>
            <a:r>
              <a:rPr lang="en-GB" dirty="0" smtClean="0"/>
              <a:t>. [Online] Available at: </a:t>
            </a:r>
            <a:r>
              <a:rPr lang="en-GB" u="sng" dirty="0" smtClean="0">
                <a:hlinkClick r:id="rId3"/>
              </a:rPr>
              <a:t>http://www.ibe.unesco.org/National_Reports/ICE_2008/trinidadtobago_NR08.pdf</a:t>
            </a:r>
            <a:endParaRPr lang="en-GB" u="sng" dirty="0" smtClean="0"/>
          </a:p>
          <a:p>
            <a:endParaRPr lang="en-GB" u="sng" dirty="0" smtClean="0"/>
          </a:p>
          <a:p>
            <a:r>
              <a:rPr lang="en-US" dirty="0" smtClean="0"/>
              <a:t>Equity vs. Equality: 6 Steps Toward Equity.  Available at: </a:t>
            </a:r>
            <a:r>
              <a:rPr lang="en-US" dirty="0" smtClean="0">
                <a:hlinkClick r:id="rId4"/>
              </a:rPr>
              <a:t>http://www.edutopia.org/blog/equity-vs-equality-shane-safir</a:t>
            </a:r>
            <a:r>
              <a:rPr lang="en-US" dirty="0" smtClean="0"/>
              <a:t> </a:t>
            </a:r>
            <a:endParaRPr lang="en-US" dirty="0"/>
          </a:p>
        </p:txBody>
      </p:sp>
      <p:sp>
        <p:nvSpPr>
          <p:cNvPr id="2" name="Title 1"/>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2"/>
          </p:nvPr>
        </p:nvSpPr>
        <p:spPr/>
        <p:txBody>
          <a:bodyPr/>
          <a:lstStyle/>
          <a:p>
            <a:fld id="{6CE061BB-7C15-4432-ADC1-4B62EBD22BC5}" type="slidenum">
              <a:rPr lang="en-US" smtClean="0"/>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By the end of this session, you will be able to:</a:t>
            </a:r>
          </a:p>
          <a:p>
            <a:pPr marL="393192" lvl="1" indent="0">
              <a:buNone/>
            </a:pPr>
            <a:endParaRPr lang="en-US" dirty="0"/>
          </a:p>
          <a:p>
            <a:pPr lvl="1"/>
            <a:r>
              <a:rPr lang="en-US" dirty="0" smtClean="0"/>
              <a:t>Define equity</a:t>
            </a:r>
          </a:p>
          <a:p>
            <a:pPr lvl="1"/>
            <a:endParaRPr lang="en-US" dirty="0" smtClean="0"/>
          </a:p>
          <a:p>
            <a:pPr lvl="1"/>
            <a:r>
              <a:rPr lang="en-US" dirty="0" smtClean="0"/>
              <a:t>Consider the degree of equity that exists in T&amp;T’s education system by juxtaposing local occurrences  with international practices</a:t>
            </a:r>
          </a:p>
          <a:p>
            <a:pPr lvl="1"/>
            <a:endParaRPr lang="en-US" dirty="0" smtClean="0"/>
          </a:p>
          <a:p>
            <a:pPr lvl="1"/>
            <a:r>
              <a:rPr lang="en-US" dirty="0" smtClean="0"/>
              <a:t>Propose solutions for achieving equity in T&amp;T</a:t>
            </a:r>
          </a:p>
          <a:p>
            <a:pPr lvl="1"/>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
        <p:nvSpPr>
          <p:cNvPr id="4" name="Slide Number Placeholder 3"/>
          <p:cNvSpPr>
            <a:spLocks noGrp="1"/>
          </p:cNvSpPr>
          <p:nvPr>
            <p:ph type="sldNum" sz="quarter" idx="12"/>
          </p:nvPr>
        </p:nvSpPr>
        <p:spPr/>
        <p:txBody>
          <a:bodyPr/>
          <a:lstStyle/>
          <a:p>
            <a:fld id="{6CE061BB-7C15-4432-ADC1-4B62EBD22BC5}" type="slidenum">
              <a:rPr lang="en-US" smtClean="0"/>
              <a:pPr/>
              <a:t>3</a:t>
            </a:fld>
            <a:endParaRPr lang="en-US"/>
          </a:p>
        </p:txBody>
      </p:sp>
    </p:spTree>
    <p:extLst>
      <p:ext uri="{BB962C8B-B14F-4D97-AF65-F5344CB8AC3E}">
        <p14:creationId xmlns:p14="http://schemas.microsoft.com/office/powerpoint/2010/main" val="766043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r>
              <a:rPr lang="en-US" dirty="0" smtClean="0"/>
              <a:t>			The highest performing education   </a:t>
            </a:r>
          </a:p>
          <a:p>
            <a:pPr>
              <a:buNone/>
            </a:pPr>
            <a:r>
              <a:rPr lang="en-US" dirty="0" smtClean="0"/>
              <a:t>              systems are those that combine </a:t>
            </a:r>
          </a:p>
          <a:p>
            <a:pPr>
              <a:buNone/>
            </a:pPr>
            <a:r>
              <a:rPr lang="en-US" dirty="0" smtClean="0">
                <a:solidFill>
                  <a:srgbClr val="C00000"/>
                </a:solidFill>
              </a:rPr>
              <a:t>              equity</a:t>
            </a:r>
            <a:r>
              <a:rPr lang="en-US" dirty="0" smtClean="0"/>
              <a:t> with </a:t>
            </a:r>
            <a:r>
              <a:rPr lang="en-US" dirty="0" smtClean="0">
                <a:solidFill>
                  <a:srgbClr val="C00000"/>
                </a:solidFill>
              </a:rPr>
              <a:t>quality</a:t>
            </a:r>
            <a:r>
              <a:rPr lang="en-US" dirty="0" smtClean="0"/>
              <a:t>.</a:t>
            </a:r>
            <a:endParaRPr lang="en-US" dirty="0"/>
          </a:p>
        </p:txBody>
      </p:sp>
      <p:sp>
        <p:nvSpPr>
          <p:cNvPr id="2" name="Title 1"/>
          <p:cNvSpPr>
            <a:spLocks noGrp="1"/>
          </p:cNvSpPr>
          <p:nvPr>
            <p:ph type="title"/>
          </p:nvPr>
        </p:nvSpPr>
        <p:spPr/>
        <p:txBody>
          <a:bodyPr/>
          <a:lstStyle/>
          <a:p>
            <a:r>
              <a:rPr lang="en-US" dirty="0" smtClean="0"/>
              <a:t>Consider:</a:t>
            </a:r>
            <a:endParaRPr lang="en-US" dirty="0"/>
          </a:p>
        </p:txBody>
      </p:sp>
      <p:pic>
        <p:nvPicPr>
          <p:cNvPr id="4" name="Picture 2" descr="http://www.freeiconspng.com/uploads/3d-man-thinking-thought-icon-10.jpg"/>
          <p:cNvPicPr>
            <a:picLocks noChangeAspect="1" noChangeArrowheads="1"/>
          </p:cNvPicPr>
          <p:nvPr/>
        </p:nvPicPr>
        <p:blipFill>
          <a:blip r:embed="rId3" cstate="print">
            <a:clrChange>
              <a:clrFrom>
                <a:srgbClr val="FFFFFF"/>
              </a:clrFrom>
              <a:clrTo>
                <a:srgbClr val="FFFFFF">
                  <a:alpha val="0"/>
                </a:srgbClr>
              </a:clrTo>
            </a:clrChange>
          </a:blip>
          <a:srcRect r="43786"/>
          <a:stretch>
            <a:fillRect/>
          </a:stretch>
        </p:blipFill>
        <p:spPr bwMode="auto">
          <a:xfrm>
            <a:off x="1219200" y="1676400"/>
            <a:ext cx="914400" cy="1314450"/>
          </a:xfrm>
          <a:prstGeom prst="rect">
            <a:avLst/>
          </a:prstGeom>
          <a:noFill/>
        </p:spPr>
      </p:pic>
      <p:sp>
        <p:nvSpPr>
          <p:cNvPr id="5" name="Slide Number Placeholder 4"/>
          <p:cNvSpPr>
            <a:spLocks noGrp="1"/>
          </p:cNvSpPr>
          <p:nvPr>
            <p:ph type="sldNum" sz="quarter" idx="12"/>
          </p:nvPr>
        </p:nvSpPr>
        <p:spPr/>
        <p:txBody>
          <a:bodyPr/>
          <a:lstStyle/>
          <a:p>
            <a:fld id="{6CE061BB-7C15-4432-ADC1-4B62EBD22BC5}"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nteractioninstitute.org/wp-content/uploads/2016/03/Equality-Equity-Reality.jpg"/>
          <p:cNvPicPr>
            <a:picLocks noGrp="1"/>
          </p:cNvPicPr>
          <p:nvPr>
            <p:ph idx="1"/>
          </p:nvPr>
        </p:nvPicPr>
        <p:blipFill>
          <a:blip r:embed="rId3" cstate="print"/>
          <a:stretch>
            <a:fillRect/>
          </a:stretch>
        </p:blipFill>
        <p:spPr bwMode="auto">
          <a:xfrm>
            <a:off x="954057" y="1481138"/>
            <a:ext cx="7235886" cy="452596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00B050"/>
                </a:solidFill>
              </a:rPr>
              <a:t>Understanding EQUITY</a:t>
            </a:r>
            <a:endParaRPr lang="en-US" dirty="0">
              <a:solidFill>
                <a:srgbClr val="00B050"/>
              </a:solidFill>
            </a:endParaRPr>
          </a:p>
        </p:txBody>
      </p:sp>
      <p:sp>
        <p:nvSpPr>
          <p:cNvPr id="3" name="Slide Number Placeholder 2"/>
          <p:cNvSpPr>
            <a:spLocks noGrp="1"/>
          </p:cNvSpPr>
          <p:nvPr>
            <p:ph type="sldNum" sz="quarter" idx="12"/>
          </p:nvPr>
        </p:nvSpPr>
        <p:spPr/>
        <p:txBody>
          <a:bodyPr/>
          <a:lstStyle/>
          <a:p>
            <a:fld id="{6CE061BB-7C15-4432-ADC1-4B62EBD22BC5}"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quality of </a:t>
            </a:r>
            <a:r>
              <a:rPr lang="en-US" u="sng" dirty="0" smtClean="0"/>
              <a:t>being fair</a:t>
            </a:r>
            <a:r>
              <a:rPr lang="en-US" dirty="0" smtClean="0"/>
              <a:t> and impartial</a:t>
            </a:r>
          </a:p>
          <a:p>
            <a:pPr>
              <a:buNone/>
            </a:pPr>
            <a:endParaRPr lang="en-US" dirty="0" smtClean="0"/>
          </a:p>
          <a:p>
            <a:r>
              <a:rPr lang="en-US" dirty="0" smtClean="0"/>
              <a:t>Giving each student access to the </a:t>
            </a:r>
            <a:r>
              <a:rPr lang="en-US" i="1" u="sng" dirty="0" smtClean="0"/>
              <a:t>resources they need</a:t>
            </a:r>
            <a:r>
              <a:rPr lang="en-US" dirty="0" smtClean="0"/>
              <a:t> to learn and thrive  </a:t>
            </a:r>
            <a:r>
              <a:rPr lang="en-US" sz="2000" dirty="0" smtClean="0"/>
              <a:t>(</a:t>
            </a:r>
            <a:r>
              <a:rPr lang="en-US" sz="2000" dirty="0" err="1" smtClean="0"/>
              <a:t>Edutopia</a:t>
            </a:r>
            <a:r>
              <a:rPr lang="en-US" dirty="0" smtClean="0"/>
              <a:t>)</a:t>
            </a:r>
          </a:p>
          <a:p>
            <a:endParaRPr lang="en-US" dirty="0" smtClean="0"/>
          </a:p>
          <a:p>
            <a:r>
              <a:rPr lang="en-US" dirty="0" smtClean="0"/>
              <a:t>Note: </a:t>
            </a:r>
          </a:p>
          <a:p>
            <a:pPr lvl="1"/>
            <a:r>
              <a:rPr lang="en-US" dirty="0" smtClean="0"/>
              <a:t>Adopting principles of equity ensures that equality is realized. </a:t>
            </a:r>
            <a:endParaRPr lang="en-US" dirty="0"/>
          </a:p>
        </p:txBody>
      </p:sp>
      <p:sp>
        <p:nvSpPr>
          <p:cNvPr id="2" name="Title 1"/>
          <p:cNvSpPr>
            <a:spLocks noGrp="1"/>
          </p:cNvSpPr>
          <p:nvPr>
            <p:ph type="title"/>
          </p:nvPr>
        </p:nvSpPr>
        <p:spPr/>
        <p:txBody>
          <a:bodyPr/>
          <a:lstStyle/>
          <a:p>
            <a:r>
              <a:rPr lang="en-US" dirty="0" smtClean="0">
                <a:solidFill>
                  <a:srgbClr val="C00000"/>
                </a:solidFill>
              </a:rPr>
              <a:t>EQUITY defined</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6CE061BB-7C15-4432-ADC1-4B62EBD22BC5}"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nteractioninstitute.org/wp-content/uploads/2016/03/Equality-Equity-Reality.jpg"/>
          <p:cNvPicPr>
            <a:picLocks noGrp="1"/>
          </p:cNvPicPr>
          <p:nvPr>
            <p:ph idx="1"/>
          </p:nvPr>
        </p:nvPicPr>
        <p:blipFill>
          <a:blip r:embed="rId3" cstate="print"/>
          <a:srcRect l="67902"/>
          <a:stretch>
            <a:fillRect/>
          </a:stretch>
        </p:blipFill>
        <p:spPr bwMode="auto">
          <a:xfrm>
            <a:off x="609600" y="1371600"/>
            <a:ext cx="2322543" cy="452596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accent2">
                    <a:lumMod val="60000"/>
                    <a:lumOff val="40000"/>
                  </a:schemeClr>
                </a:solidFill>
              </a:rPr>
              <a:t>This reality = </a:t>
            </a:r>
            <a:r>
              <a:rPr lang="en-US" dirty="0" smtClean="0">
                <a:solidFill>
                  <a:schemeClr val="accent2">
                    <a:lumMod val="50000"/>
                  </a:schemeClr>
                </a:solidFill>
              </a:rPr>
              <a:t>INEQUITY</a:t>
            </a:r>
            <a:r>
              <a:rPr lang="en-US" dirty="0" smtClean="0">
                <a:solidFill>
                  <a:schemeClr val="accent2">
                    <a:lumMod val="60000"/>
                    <a:lumOff val="40000"/>
                  </a:schemeClr>
                </a:solidFill>
              </a:rPr>
              <a:t> </a:t>
            </a:r>
            <a:endParaRPr lang="en-US" dirty="0">
              <a:solidFill>
                <a:schemeClr val="accent2">
                  <a:lumMod val="60000"/>
                  <a:lumOff val="40000"/>
                </a:schemeClr>
              </a:solidFill>
            </a:endParaRPr>
          </a:p>
        </p:txBody>
      </p:sp>
      <p:sp>
        <p:nvSpPr>
          <p:cNvPr id="5" name="TextBox 4"/>
          <p:cNvSpPr txBox="1"/>
          <p:nvPr/>
        </p:nvSpPr>
        <p:spPr>
          <a:xfrm>
            <a:off x="3581400" y="3048000"/>
            <a:ext cx="5105400" cy="2554545"/>
          </a:xfrm>
          <a:prstGeom prst="rect">
            <a:avLst/>
          </a:prstGeom>
          <a:noFill/>
        </p:spPr>
        <p:txBody>
          <a:bodyPr wrap="square" rtlCol="0">
            <a:spAutoFit/>
          </a:bodyPr>
          <a:lstStyle/>
          <a:p>
            <a:r>
              <a:rPr lang="en-US" sz="3200" dirty="0" smtClean="0"/>
              <a:t>	How is INEQUITY </a:t>
            </a:r>
          </a:p>
          <a:p>
            <a:endParaRPr lang="en-US" sz="3200" dirty="0" smtClean="0"/>
          </a:p>
          <a:p>
            <a:r>
              <a:rPr lang="en-US" sz="3200" dirty="0" smtClean="0"/>
              <a:t>evident in our Education </a:t>
            </a:r>
          </a:p>
          <a:p>
            <a:endParaRPr lang="en-US" sz="3200" dirty="0" smtClean="0"/>
          </a:p>
          <a:p>
            <a:pPr algn="ctr"/>
            <a:r>
              <a:rPr lang="en-US" sz="3200" dirty="0" smtClean="0"/>
              <a:t>system?</a:t>
            </a:r>
            <a:endParaRPr lang="en-US" sz="3200" dirty="0"/>
          </a:p>
        </p:txBody>
      </p:sp>
      <p:pic>
        <p:nvPicPr>
          <p:cNvPr id="4098" name="Picture 2" descr="http://www.freeiconspng.com/uploads/3d-man-thinking-thought-icon-10.jpg"/>
          <p:cNvPicPr>
            <a:picLocks noChangeAspect="1" noChangeArrowheads="1"/>
          </p:cNvPicPr>
          <p:nvPr/>
        </p:nvPicPr>
        <p:blipFill>
          <a:blip r:embed="rId4" cstate="print">
            <a:clrChange>
              <a:clrFrom>
                <a:srgbClr val="FFFFFF"/>
              </a:clrFrom>
              <a:clrTo>
                <a:srgbClr val="FFFFFF">
                  <a:alpha val="0"/>
                </a:srgbClr>
              </a:clrTo>
            </a:clrChange>
          </a:blip>
          <a:srcRect r="43786"/>
          <a:stretch>
            <a:fillRect/>
          </a:stretch>
        </p:blipFill>
        <p:spPr bwMode="auto">
          <a:xfrm>
            <a:off x="3733800" y="2438400"/>
            <a:ext cx="914400" cy="1314450"/>
          </a:xfrm>
          <a:prstGeom prst="rect">
            <a:avLst/>
          </a:prstGeom>
          <a:noFill/>
        </p:spPr>
      </p:pic>
      <p:sp>
        <p:nvSpPr>
          <p:cNvPr id="3" name="Slide Number Placeholder 2"/>
          <p:cNvSpPr>
            <a:spLocks noGrp="1"/>
          </p:cNvSpPr>
          <p:nvPr>
            <p:ph type="sldNum" sz="quarter" idx="12"/>
          </p:nvPr>
        </p:nvSpPr>
        <p:spPr/>
        <p:txBody>
          <a:bodyPr/>
          <a:lstStyle/>
          <a:p>
            <a:fld id="{6CE061BB-7C15-4432-ADC1-4B62EBD22BC5}"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8686800" cy="4251325"/>
          </a:xfrm>
        </p:spPr>
        <p:txBody>
          <a:bodyPr>
            <a:normAutofit fontScale="92500" lnSpcReduction="10000"/>
          </a:bodyPr>
          <a:lstStyle/>
          <a:p>
            <a:r>
              <a:rPr lang="en-GB" dirty="0" smtClean="0"/>
              <a:t>Placement of primary </a:t>
            </a:r>
            <a:r>
              <a:rPr lang="en-GB" u="sng" dirty="0" smtClean="0"/>
              <a:t>students with poor scores </a:t>
            </a:r>
            <a:r>
              <a:rPr lang="en-GB" dirty="0" smtClean="0"/>
              <a:t>in secondary schools of seeming </a:t>
            </a:r>
            <a:r>
              <a:rPr lang="en-GB" u="sng" dirty="0" smtClean="0"/>
              <a:t>lesser quality </a:t>
            </a:r>
            <a:r>
              <a:rPr lang="en-GB" dirty="0" smtClean="0"/>
              <a:t>						(World Bank, 2000)</a:t>
            </a:r>
          </a:p>
          <a:p>
            <a:pPr>
              <a:buNone/>
            </a:pPr>
            <a:endParaRPr lang="en-GB" dirty="0" smtClean="0"/>
          </a:p>
          <a:p>
            <a:r>
              <a:rPr lang="en-GB" dirty="0" smtClean="0"/>
              <a:t>Stratified along the lines of gender, social class, culture and ethnicity (Jules, 1994)</a:t>
            </a:r>
          </a:p>
          <a:p>
            <a:pPr>
              <a:buNone/>
            </a:pPr>
            <a:endParaRPr lang="en-GB" dirty="0" smtClean="0"/>
          </a:p>
          <a:p>
            <a:pPr>
              <a:buNone/>
            </a:pPr>
            <a:endParaRPr lang="en-GB" dirty="0" smtClean="0"/>
          </a:p>
          <a:p>
            <a:pPr>
              <a:buNone/>
            </a:pPr>
            <a:endParaRPr lang="en-GB" dirty="0" smtClean="0"/>
          </a:p>
          <a:p>
            <a:pPr>
              <a:buNone/>
            </a:pPr>
            <a:endParaRPr lang="en-GB" dirty="0" smtClean="0"/>
          </a:p>
          <a:p>
            <a:pPr>
              <a:buNone/>
            </a:pPr>
            <a:r>
              <a:rPr lang="en-GB" dirty="0" smtClean="0"/>
              <a:t>			</a:t>
            </a:r>
          </a:p>
          <a:p>
            <a:endParaRPr lang="en-GB" dirty="0" smtClean="0"/>
          </a:p>
          <a:p>
            <a:endParaRPr lang="en-US" dirty="0"/>
          </a:p>
        </p:txBody>
      </p:sp>
      <p:sp>
        <p:nvSpPr>
          <p:cNvPr id="2" name="Title 1"/>
          <p:cNvSpPr>
            <a:spLocks noGrp="1"/>
          </p:cNvSpPr>
          <p:nvPr>
            <p:ph type="title"/>
          </p:nvPr>
        </p:nvSpPr>
        <p:spPr>
          <a:xfrm>
            <a:off x="304800" y="457200"/>
            <a:ext cx="8686800" cy="1219200"/>
          </a:xfrm>
        </p:spPr>
        <p:txBody>
          <a:bodyPr>
            <a:normAutofit fontScale="90000"/>
          </a:bodyPr>
          <a:lstStyle/>
          <a:p>
            <a:r>
              <a:rPr lang="en-US" dirty="0" smtClean="0">
                <a:solidFill>
                  <a:srgbClr val="00B050"/>
                </a:solidFill>
              </a:rPr>
              <a:t>INEQUITY in T&amp;T’s Education </a:t>
            </a:r>
            <a:r>
              <a:rPr lang="en-US" u="sng" dirty="0" smtClean="0">
                <a:solidFill>
                  <a:srgbClr val="00B050"/>
                </a:solidFill>
              </a:rPr>
              <a:t>System</a:t>
            </a:r>
            <a:endParaRPr lang="en-US" u="sng" dirty="0">
              <a:solidFill>
                <a:srgbClr val="00B050"/>
              </a:solidFill>
            </a:endParaRPr>
          </a:p>
        </p:txBody>
      </p:sp>
      <p:sp>
        <p:nvSpPr>
          <p:cNvPr id="4" name="Slide Number Placeholder 3"/>
          <p:cNvSpPr>
            <a:spLocks noGrp="1"/>
          </p:cNvSpPr>
          <p:nvPr>
            <p:ph type="sldNum" sz="quarter" idx="12"/>
          </p:nvPr>
        </p:nvSpPr>
        <p:spPr/>
        <p:txBody>
          <a:bodyPr/>
          <a:lstStyle/>
          <a:p>
            <a:fld id="{6CE061BB-7C15-4432-ADC1-4B62EBD22BC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Mismatched curriculum</a:t>
            </a:r>
          </a:p>
          <a:p>
            <a:endParaRPr lang="en-US" dirty="0" smtClean="0"/>
          </a:p>
          <a:p>
            <a:r>
              <a:rPr lang="en-US" dirty="0" smtClean="0"/>
              <a:t>Insufficient/inappropriate resources</a:t>
            </a:r>
          </a:p>
          <a:p>
            <a:endParaRPr lang="en-US" dirty="0" smtClean="0"/>
          </a:p>
          <a:p>
            <a:r>
              <a:rPr lang="en-US" dirty="0" smtClean="0"/>
              <a:t>Tracking; selection of form 4/5 subjects</a:t>
            </a:r>
          </a:p>
          <a:p>
            <a:endParaRPr lang="en-US" dirty="0" smtClean="0"/>
          </a:p>
          <a:p>
            <a:endParaRPr lang="en-US" dirty="0" smtClean="0"/>
          </a:p>
          <a:p>
            <a:pPr>
              <a:buNone/>
            </a:pPr>
            <a:r>
              <a:rPr lang="en-US" dirty="0" smtClean="0"/>
              <a:t>            </a:t>
            </a:r>
            <a:endParaRPr lang="en-US" dirty="0"/>
          </a:p>
        </p:txBody>
      </p:sp>
      <p:sp>
        <p:nvSpPr>
          <p:cNvPr id="3" name="Title 2"/>
          <p:cNvSpPr>
            <a:spLocks noGrp="1"/>
          </p:cNvSpPr>
          <p:nvPr>
            <p:ph type="title"/>
          </p:nvPr>
        </p:nvSpPr>
        <p:spPr/>
        <p:txBody>
          <a:bodyPr/>
          <a:lstStyle/>
          <a:p>
            <a:r>
              <a:rPr lang="en-US" dirty="0" smtClean="0"/>
              <a:t>INEQUITY at the school level</a:t>
            </a:r>
            <a:endParaRPr lang="en-US" dirty="0"/>
          </a:p>
        </p:txBody>
      </p:sp>
      <p:pic>
        <p:nvPicPr>
          <p:cNvPr id="4" name="Picture 2" descr="http://www.freeiconspng.com/uploads/3d-man-thinking-thought-icon-10.jpg"/>
          <p:cNvPicPr>
            <a:picLocks noChangeAspect="1" noChangeArrowheads="1"/>
          </p:cNvPicPr>
          <p:nvPr/>
        </p:nvPicPr>
        <p:blipFill>
          <a:blip r:embed="rId3" cstate="print">
            <a:clrChange>
              <a:clrFrom>
                <a:srgbClr val="FFFFFF"/>
              </a:clrFrom>
              <a:clrTo>
                <a:srgbClr val="FFFFFF">
                  <a:alpha val="0"/>
                </a:srgbClr>
              </a:clrTo>
            </a:clrChange>
          </a:blip>
          <a:srcRect r="43786"/>
          <a:stretch>
            <a:fillRect/>
          </a:stretch>
        </p:blipFill>
        <p:spPr bwMode="auto">
          <a:xfrm>
            <a:off x="990600" y="3962400"/>
            <a:ext cx="914400" cy="1314450"/>
          </a:xfrm>
          <a:prstGeom prst="rect">
            <a:avLst/>
          </a:prstGeom>
          <a:noFill/>
        </p:spPr>
      </p:pic>
      <p:sp>
        <p:nvSpPr>
          <p:cNvPr id="5" name="Slide Number Placeholder 4"/>
          <p:cNvSpPr>
            <a:spLocks noGrp="1"/>
          </p:cNvSpPr>
          <p:nvPr>
            <p:ph type="sldNum" sz="quarter" idx="12"/>
          </p:nvPr>
        </p:nvSpPr>
        <p:spPr/>
        <p:txBody>
          <a:bodyPr/>
          <a:lstStyle/>
          <a:p>
            <a:fld id="{6CE061BB-7C15-4432-ADC1-4B62EBD22BC5}"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1458</TotalTime>
  <Words>1626</Words>
  <Application>Microsoft Office PowerPoint</Application>
  <PresentationFormat>On-screen Show (4:3)</PresentationFormat>
  <Paragraphs>259</Paragraphs>
  <Slides>22</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Academy Engraved LET</vt:lpstr>
      <vt:lpstr>Aparajita</vt:lpstr>
      <vt:lpstr>Arial Rounded MT Bold</vt:lpstr>
      <vt:lpstr>Berlin Sans FB Demi</vt:lpstr>
      <vt:lpstr>Bradley Hand ITC</vt:lpstr>
      <vt:lpstr>Calibri</vt:lpstr>
      <vt:lpstr>Castellar</vt:lpstr>
      <vt:lpstr>French Script MT</vt:lpstr>
      <vt:lpstr>Georgia</vt:lpstr>
      <vt:lpstr>Lucida Sans Unicode</vt:lpstr>
      <vt:lpstr>Verdana</vt:lpstr>
      <vt:lpstr>Wingdings 2</vt:lpstr>
      <vt:lpstr>Wingdings 3</vt:lpstr>
      <vt:lpstr>Concourse</vt:lpstr>
      <vt:lpstr>https://www.youtube.com/watch?v=1VCVEBYQPE4 </vt:lpstr>
      <vt:lpstr>EDFA 5500  Presenter: Rinnelle Lee-Piggott, Ph.D.</vt:lpstr>
      <vt:lpstr>Objectives</vt:lpstr>
      <vt:lpstr>Consider:</vt:lpstr>
      <vt:lpstr>Understanding EQUITY</vt:lpstr>
      <vt:lpstr>EQUITY defined</vt:lpstr>
      <vt:lpstr>This reality = INEQUITY </vt:lpstr>
      <vt:lpstr>INEQUITY in T&amp;T’s Education System</vt:lpstr>
      <vt:lpstr>INEQUITY at the school level</vt:lpstr>
      <vt:lpstr>PowerPoint Presentation</vt:lpstr>
      <vt:lpstr>*Who is MARGINALIZED?</vt:lpstr>
      <vt:lpstr>Consider in groups:</vt:lpstr>
      <vt:lpstr>Qu 1 - Why do we need equity in education?     </vt:lpstr>
      <vt:lpstr>Qu 2 - T&amp;T’s system response to inequity</vt:lpstr>
      <vt:lpstr>Qu 2 - T&amp;T’s system response to inequity (cont’d)</vt:lpstr>
      <vt:lpstr>Qu 3 - Towards Equity: School Level</vt:lpstr>
      <vt:lpstr>Qu 3 - Towards Equity: School Level</vt:lpstr>
      <vt:lpstr>Consider:  Is it enough?</vt:lpstr>
      <vt:lpstr>Towards Equity &amp; Equality: OECD</vt:lpstr>
      <vt:lpstr>Towards Equity &amp; Equality: OECD (cont’d)</vt:lpstr>
      <vt:lpstr>Take away words/concepts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EDFA 5500 presenter: Rinnelle Lee-Piggott, PhD</dc:title>
  <dc:creator>Piggott</dc:creator>
  <cp:lastModifiedBy>Rinnelle Lee-Piggott</cp:lastModifiedBy>
  <cp:revision>94</cp:revision>
  <cp:lastPrinted>2017-08-13T21:19:36Z</cp:lastPrinted>
  <dcterms:created xsi:type="dcterms:W3CDTF">2016-08-14T03:08:05Z</dcterms:created>
  <dcterms:modified xsi:type="dcterms:W3CDTF">2018-08-21T16:23:20Z</dcterms:modified>
</cp:coreProperties>
</file>