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30" r:id="rId2"/>
    <p:sldId id="331" r:id="rId3"/>
    <p:sldId id="309" r:id="rId4"/>
    <p:sldId id="257" r:id="rId5"/>
    <p:sldId id="263" r:id="rId6"/>
    <p:sldId id="285" r:id="rId7"/>
    <p:sldId id="267" r:id="rId8"/>
    <p:sldId id="324" r:id="rId9"/>
    <p:sldId id="268" r:id="rId10"/>
    <p:sldId id="323" r:id="rId11"/>
    <p:sldId id="291" r:id="rId12"/>
    <p:sldId id="288" r:id="rId13"/>
    <p:sldId id="273" r:id="rId14"/>
    <p:sldId id="326" r:id="rId15"/>
    <p:sldId id="274" r:id="rId16"/>
    <p:sldId id="327" r:id="rId17"/>
    <p:sldId id="311" r:id="rId18"/>
    <p:sldId id="312" r:id="rId19"/>
    <p:sldId id="313" r:id="rId20"/>
    <p:sldId id="314" r:id="rId21"/>
    <p:sldId id="275" r:id="rId22"/>
    <p:sldId id="276" r:id="rId23"/>
    <p:sldId id="277" r:id="rId24"/>
    <p:sldId id="315" r:id="rId25"/>
    <p:sldId id="316" r:id="rId26"/>
    <p:sldId id="278" r:id="rId27"/>
    <p:sldId id="264" r:id="rId28"/>
    <p:sldId id="265" r:id="rId29"/>
    <p:sldId id="317" r:id="rId30"/>
    <p:sldId id="280" r:id="rId31"/>
    <p:sldId id="329" r:id="rId32"/>
    <p:sldId id="328" r:id="rId33"/>
    <p:sldId id="283" r:id="rId34"/>
    <p:sldId id="284" r:id="rId35"/>
    <p:sldId id="292" r:id="rId36"/>
    <p:sldId id="293" r:id="rId37"/>
    <p:sldId id="318" r:id="rId38"/>
    <p:sldId id="320" r:id="rId39"/>
    <p:sldId id="321" r:id="rId40"/>
    <p:sldId id="322" r:id="rId41"/>
    <p:sldId id="344" r:id="rId42"/>
    <p:sldId id="341" r:id="rId43"/>
    <p:sldId id="342" r:id="rId44"/>
    <p:sldId id="343" r:id="rId45"/>
    <p:sldId id="305" r:id="rId46"/>
    <p:sldId id="306" r:id="rId47"/>
    <p:sldId id="332" r:id="rId48"/>
    <p:sldId id="333" r:id="rId49"/>
    <p:sldId id="334" r:id="rId50"/>
    <p:sldId id="335" r:id="rId51"/>
    <p:sldId id="336" r:id="rId52"/>
    <p:sldId id="281" r:id="rId53"/>
    <p:sldId id="337" r:id="rId54"/>
    <p:sldId id="338" r:id="rId55"/>
    <p:sldId id="289" r:id="rId56"/>
    <p:sldId id="307" r:id="rId57"/>
    <p:sldId id="28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7A7E-36FC-442A-AA3B-061776EBB2F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AAA01-5259-47F4-A57B-4C10CCC3BDE5}">
      <dgm:prSet phldrT="[Text]"/>
      <dgm:spPr/>
      <dgm:t>
        <a:bodyPr/>
        <a:lstStyle/>
        <a:p>
          <a:r>
            <a:rPr lang="en-US" dirty="0" smtClean="0"/>
            <a:t> PHILOSOPHICAL</a:t>
          </a:r>
          <a:endParaRPr lang="en-US" dirty="0"/>
        </a:p>
      </dgm:t>
    </dgm:pt>
    <dgm:pt modelId="{D982E310-DD91-4A8D-BDAF-380212632BC4}" type="parTrans" cxnId="{71269254-CF8F-48E9-82A6-994A6D191C7B}">
      <dgm:prSet/>
      <dgm:spPr/>
      <dgm:t>
        <a:bodyPr/>
        <a:lstStyle/>
        <a:p>
          <a:endParaRPr lang="en-US"/>
        </a:p>
      </dgm:t>
    </dgm:pt>
    <dgm:pt modelId="{9B3C4009-B6B9-47DE-BF2F-86F6FA69D1AD}" type="sibTrans" cxnId="{71269254-CF8F-48E9-82A6-994A6D191C7B}">
      <dgm:prSet/>
      <dgm:spPr/>
      <dgm:t>
        <a:bodyPr/>
        <a:lstStyle/>
        <a:p>
          <a:endParaRPr lang="en-US"/>
        </a:p>
      </dgm:t>
    </dgm:pt>
    <dgm:pt modelId="{E443D1D2-5A88-4D5A-91FD-40259746FE01}">
      <dgm:prSet phldrT="[Text]" phldr="1"/>
      <dgm:spPr/>
      <dgm:t>
        <a:bodyPr/>
        <a:lstStyle/>
        <a:p>
          <a:endParaRPr lang="en-US" dirty="0"/>
        </a:p>
      </dgm:t>
    </dgm:pt>
    <dgm:pt modelId="{CC3AD784-FA30-47DD-A21D-3B327D3B4C18}" type="parTrans" cxnId="{3469E938-5CC2-438A-9248-E5DEF9C8BEAA}">
      <dgm:prSet/>
      <dgm:spPr/>
      <dgm:t>
        <a:bodyPr/>
        <a:lstStyle/>
        <a:p>
          <a:endParaRPr lang="en-US"/>
        </a:p>
      </dgm:t>
    </dgm:pt>
    <dgm:pt modelId="{56D97CB0-EB6B-4A8B-9769-665575BD0D78}" type="sibTrans" cxnId="{3469E938-5CC2-438A-9248-E5DEF9C8BEAA}">
      <dgm:prSet/>
      <dgm:spPr/>
      <dgm:t>
        <a:bodyPr/>
        <a:lstStyle/>
        <a:p>
          <a:endParaRPr lang="en-US"/>
        </a:p>
      </dgm:t>
    </dgm:pt>
    <dgm:pt modelId="{92668E16-5B5F-4891-B21D-DC9F611CC022}">
      <dgm:prSet phldrT="[Text]"/>
      <dgm:spPr/>
      <dgm:t>
        <a:bodyPr/>
        <a:lstStyle/>
        <a:p>
          <a:r>
            <a:rPr lang="en-US" dirty="0" smtClean="0"/>
            <a:t>PSYCHOLOGICAL</a:t>
          </a:r>
          <a:endParaRPr lang="en-US" dirty="0"/>
        </a:p>
      </dgm:t>
    </dgm:pt>
    <dgm:pt modelId="{7B39F800-0C98-4927-87C7-AE267E67F2C8}" type="parTrans" cxnId="{1315E418-3535-44B6-8388-5AD232B31AF4}">
      <dgm:prSet/>
      <dgm:spPr/>
      <dgm:t>
        <a:bodyPr/>
        <a:lstStyle/>
        <a:p>
          <a:endParaRPr lang="en-US"/>
        </a:p>
      </dgm:t>
    </dgm:pt>
    <dgm:pt modelId="{D3B44E0C-8DFA-4DBD-8104-DE8940331B78}" type="sibTrans" cxnId="{1315E418-3535-44B6-8388-5AD232B31AF4}">
      <dgm:prSet/>
      <dgm:spPr/>
      <dgm:t>
        <a:bodyPr/>
        <a:lstStyle/>
        <a:p>
          <a:endParaRPr lang="en-US"/>
        </a:p>
      </dgm:t>
    </dgm:pt>
    <dgm:pt modelId="{85E62D5D-DA91-4696-A31F-66CA0200C938}">
      <dgm:prSet phldrT="[Text]" phldr="1"/>
      <dgm:spPr/>
      <dgm:t>
        <a:bodyPr/>
        <a:lstStyle/>
        <a:p>
          <a:endParaRPr lang="en-US" dirty="0"/>
        </a:p>
      </dgm:t>
    </dgm:pt>
    <dgm:pt modelId="{B86F9059-8C14-47B4-8E28-C24BC1281848}" type="parTrans" cxnId="{895128D3-6940-490F-8150-7457817EBD3C}">
      <dgm:prSet/>
      <dgm:spPr/>
      <dgm:t>
        <a:bodyPr/>
        <a:lstStyle/>
        <a:p>
          <a:endParaRPr lang="en-US"/>
        </a:p>
      </dgm:t>
    </dgm:pt>
    <dgm:pt modelId="{49A92AAF-8367-4A49-BE7F-32EF5B66792E}" type="sibTrans" cxnId="{895128D3-6940-490F-8150-7457817EBD3C}">
      <dgm:prSet/>
      <dgm:spPr/>
      <dgm:t>
        <a:bodyPr/>
        <a:lstStyle/>
        <a:p>
          <a:endParaRPr lang="en-US"/>
        </a:p>
      </dgm:t>
    </dgm:pt>
    <dgm:pt modelId="{1B90F8BE-A510-45E8-BB82-4BAC8382AB58}">
      <dgm:prSet phldrT="[Text]"/>
      <dgm:spPr/>
      <dgm:t>
        <a:bodyPr/>
        <a:lstStyle/>
        <a:p>
          <a:r>
            <a:rPr lang="en-US" dirty="0" smtClean="0"/>
            <a:t>HISTORICAL</a:t>
          </a:r>
          <a:endParaRPr lang="en-US" dirty="0"/>
        </a:p>
      </dgm:t>
    </dgm:pt>
    <dgm:pt modelId="{3331743D-AE6D-4304-B233-9166F5A0F144}" type="parTrans" cxnId="{1974CD19-D9BC-480E-9411-C1D9D4F5F0FC}">
      <dgm:prSet/>
      <dgm:spPr/>
      <dgm:t>
        <a:bodyPr/>
        <a:lstStyle/>
        <a:p>
          <a:endParaRPr lang="en-US"/>
        </a:p>
      </dgm:t>
    </dgm:pt>
    <dgm:pt modelId="{ED2D75C8-5DD6-4B1D-B92C-BE3F3948A979}" type="sibTrans" cxnId="{1974CD19-D9BC-480E-9411-C1D9D4F5F0FC}">
      <dgm:prSet/>
      <dgm:spPr/>
      <dgm:t>
        <a:bodyPr/>
        <a:lstStyle/>
        <a:p>
          <a:endParaRPr lang="en-US"/>
        </a:p>
      </dgm:t>
    </dgm:pt>
    <dgm:pt modelId="{C0861AD5-3DAF-4AF7-8369-9A7AC025A968}">
      <dgm:prSet phldrT="[Text]" phldr="1"/>
      <dgm:spPr/>
      <dgm:t>
        <a:bodyPr/>
        <a:lstStyle/>
        <a:p>
          <a:endParaRPr lang="en-US" dirty="0"/>
        </a:p>
      </dgm:t>
    </dgm:pt>
    <dgm:pt modelId="{034C1A7B-935C-4348-8821-94CF6E491625}" type="parTrans" cxnId="{A6302D2A-2E69-4B56-85B1-B5D8C50579EC}">
      <dgm:prSet/>
      <dgm:spPr/>
      <dgm:t>
        <a:bodyPr/>
        <a:lstStyle/>
        <a:p>
          <a:endParaRPr lang="en-US"/>
        </a:p>
      </dgm:t>
    </dgm:pt>
    <dgm:pt modelId="{6E2BE3C5-E118-4CB0-8F63-BC16378905EC}" type="sibTrans" cxnId="{A6302D2A-2E69-4B56-85B1-B5D8C50579EC}">
      <dgm:prSet/>
      <dgm:spPr/>
      <dgm:t>
        <a:bodyPr/>
        <a:lstStyle/>
        <a:p>
          <a:endParaRPr lang="en-US"/>
        </a:p>
      </dgm:t>
    </dgm:pt>
    <dgm:pt modelId="{C37F0B77-80E5-4EDB-A279-22B890AE9BB5}">
      <dgm:prSet/>
      <dgm:spPr/>
      <dgm:t>
        <a:bodyPr/>
        <a:lstStyle/>
        <a:p>
          <a:endParaRPr lang="en-US" dirty="0"/>
        </a:p>
      </dgm:t>
    </dgm:pt>
    <dgm:pt modelId="{CEA6157C-9FC4-47FC-8BC6-EBCAD9602B26}" type="parTrans" cxnId="{587D4CF6-42F3-4192-A5CD-4C7A9627BCB2}">
      <dgm:prSet/>
      <dgm:spPr/>
    </dgm:pt>
    <dgm:pt modelId="{F80E8C58-FE10-4F90-A748-9F4D0B3D3C26}" type="sibTrans" cxnId="{587D4CF6-42F3-4192-A5CD-4C7A9627BCB2}">
      <dgm:prSet/>
      <dgm:spPr/>
    </dgm:pt>
    <dgm:pt modelId="{B33B952C-74B9-412B-955C-59EB236DA251}">
      <dgm:prSet phldrT="[Text]" phldr="1"/>
      <dgm:spPr/>
      <dgm:t>
        <a:bodyPr/>
        <a:lstStyle/>
        <a:p>
          <a:endParaRPr lang="en-US" dirty="0"/>
        </a:p>
      </dgm:t>
    </dgm:pt>
    <dgm:pt modelId="{31DCB673-1932-4D72-89D8-89E50E8DF22C}" type="sibTrans" cxnId="{C20C718D-B390-4529-8A63-1010F0354253}">
      <dgm:prSet/>
      <dgm:spPr/>
      <dgm:t>
        <a:bodyPr/>
        <a:lstStyle/>
        <a:p>
          <a:endParaRPr lang="en-US"/>
        </a:p>
      </dgm:t>
    </dgm:pt>
    <dgm:pt modelId="{97908355-6704-480D-9C84-EAC6742811BD}" type="parTrans" cxnId="{C20C718D-B390-4529-8A63-1010F0354253}">
      <dgm:prSet/>
      <dgm:spPr/>
      <dgm:t>
        <a:bodyPr/>
        <a:lstStyle/>
        <a:p>
          <a:endParaRPr lang="en-US"/>
        </a:p>
      </dgm:t>
    </dgm:pt>
    <dgm:pt modelId="{1D59665D-F970-4161-9FF2-0FD3F34173AD}" type="pres">
      <dgm:prSet presAssocID="{07537A7E-36FC-442A-AA3B-061776EBB2F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2BE675-8D06-4940-823C-A4039B1E4B8D}" type="pres">
      <dgm:prSet presAssocID="{1E3AAA01-5259-47F4-A57B-4C10CCC3BDE5}" presName="circle1" presStyleLbl="node1" presStyleIdx="0" presStyleCnt="4"/>
      <dgm:spPr>
        <a:solidFill>
          <a:srgbClr val="FF0000"/>
        </a:solidFill>
      </dgm:spPr>
      <dgm:t>
        <a:bodyPr/>
        <a:lstStyle/>
        <a:p>
          <a:endParaRPr lang="en-TT"/>
        </a:p>
      </dgm:t>
    </dgm:pt>
    <dgm:pt modelId="{026463B3-46E0-42BB-817C-A87A492E0422}" type="pres">
      <dgm:prSet presAssocID="{1E3AAA01-5259-47F4-A57B-4C10CCC3BDE5}" presName="space" presStyleCnt="0"/>
      <dgm:spPr/>
    </dgm:pt>
    <dgm:pt modelId="{A14DD6D5-E03B-452B-838E-24446B80B0FF}" type="pres">
      <dgm:prSet presAssocID="{1E3AAA01-5259-47F4-A57B-4C10CCC3BDE5}" presName="rect1" presStyleLbl="alignAcc1" presStyleIdx="0" presStyleCnt="4"/>
      <dgm:spPr/>
      <dgm:t>
        <a:bodyPr/>
        <a:lstStyle/>
        <a:p>
          <a:endParaRPr lang="en-US"/>
        </a:p>
      </dgm:t>
    </dgm:pt>
    <dgm:pt modelId="{518F2A1D-F67A-4AB3-900E-A3C5824FE9DF}" type="pres">
      <dgm:prSet presAssocID="{92668E16-5B5F-4891-B21D-DC9F611CC022}" presName="vertSpace2" presStyleLbl="node1" presStyleIdx="0" presStyleCnt="4"/>
      <dgm:spPr/>
    </dgm:pt>
    <dgm:pt modelId="{AF7CED04-00EB-4474-9E9D-326C4656376C}" type="pres">
      <dgm:prSet presAssocID="{92668E16-5B5F-4891-B21D-DC9F611CC022}" presName="circle2" presStyleLbl="node1" presStyleIdx="1" presStyleCnt="4"/>
      <dgm:spPr>
        <a:solidFill>
          <a:srgbClr val="FFFF00"/>
        </a:solidFill>
      </dgm:spPr>
      <dgm:t>
        <a:bodyPr/>
        <a:lstStyle/>
        <a:p>
          <a:endParaRPr lang="en-TT"/>
        </a:p>
      </dgm:t>
    </dgm:pt>
    <dgm:pt modelId="{AFB2B1ED-F214-4F74-87C6-46565184F70C}" type="pres">
      <dgm:prSet presAssocID="{92668E16-5B5F-4891-B21D-DC9F611CC022}" presName="rect2" presStyleLbl="alignAcc1" presStyleIdx="1" presStyleCnt="4"/>
      <dgm:spPr/>
      <dgm:t>
        <a:bodyPr/>
        <a:lstStyle/>
        <a:p>
          <a:endParaRPr lang="en-US"/>
        </a:p>
      </dgm:t>
    </dgm:pt>
    <dgm:pt modelId="{4A8B6256-244E-465B-A81F-94C132A4CC54}" type="pres">
      <dgm:prSet presAssocID="{1B90F8BE-A510-45E8-BB82-4BAC8382AB58}" presName="vertSpace3" presStyleLbl="node1" presStyleIdx="1" presStyleCnt="4"/>
      <dgm:spPr/>
    </dgm:pt>
    <dgm:pt modelId="{D2B98703-6650-4020-8A6A-2754D0CCFB2E}" type="pres">
      <dgm:prSet presAssocID="{1B90F8BE-A510-45E8-BB82-4BAC8382AB58}" presName="circle3" presStyleLbl="node1" presStyleIdx="2" presStyleCnt="4"/>
      <dgm:spPr/>
    </dgm:pt>
    <dgm:pt modelId="{F8D5BC59-A18F-4398-96C9-1AA2A3E3F9FD}" type="pres">
      <dgm:prSet presAssocID="{1B90F8BE-A510-45E8-BB82-4BAC8382AB58}" presName="rect3" presStyleLbl="alignAcc1" presStyleIdx="2" presStyleCnt="4" custLinFactNeighborX="386" custLinFactNeighborY="-3578"/>
      <dgm:spPr/>
      <dgm:t>
        <a:bodyPr/>
        <a:lstStyle/>
        <a:p>
          <a:endParaRPr lang="en-US"/>
        </a:p>
      </dgm:t>
    </dgm:pt>
    <dgm:pt modelId="{C6A13C05-F520-49BF-AD80-B37D3C811693}" type="pres">
      <dgm:prSet presAssocID="{C37F0B77-80E5-4EDB-A279-22B890AE9BB5}" presName="vertSpace4" presStyleLbl="node1" presStyleIdx="2" presStyleCnt="4"/>
      <dgm:spPr/>
    </dgm:pt>
    <dgm:pt modelId="{C4FE6D49-347C-4485-AF5E-A19B0C328CAA}" type="pres">
      <dgm:prSet presAssocID="{C37F0B77-80E5-4EDB-A279-22B890AE9BB5}" presName="circle4" presStyleLbl="node1" presStyleIdx="3" presStyleCnt="4"/>
      <dgm:spPr/>
    </dgm:pt>
    <dgm:pt modelId="{354B02BC-3F27-4C44-806B-17E7EDFB6FE1}" type="pres">
      <dgm:prSet presAssocID="{C37F0B77-80E5-4EDB-A279-22B890AE9BB5}" presName="rect4" presStyleLbl="alignAcc1" presStyleIdx="3" presStyleCnt="4"/>
      <dgm:spPr/>
      <dgm:t>
        <a:bodyPr/>
        <a:lstStyle/>
        <a:p>
          <a:endParaRPr lang="en-US"/>
        </a:p>
      </dgm:t>
    </dgm:pt>
    <dgm:pt modelId="{14280450-2239-4CF4-ACB4-38004D8BD2FB}" type="pres">
      <dgm:prSet presAssocID="{1E3AAA01-5259-47F4-A57B-4C10CCC3BDE5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0887A-E552-4EC6-B4A4-FBBA08896891}" type="pres">
      <dgm:prSet presAssocID="{1E3AAA01-5259-47F4-A57B-4C10CCC3BDE5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9A5CB-2FFC-49C6-A1D2-A5DD0D376DF9}" type="pres">
      <dgm:prSet presAssocID="{92668E16-5B5F-4891-B21D-DC9F611CC022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99740-54BF-4FA5-823D-E55CFABA6972}" type="pres">
      <dgm:prSet presAssocID="{92668E16-5B5F-4891-B21D-DC9F611CC022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7B69C-F73A-42FE-8E7C-C774618FB6CC}" type="pres">
      <dgm:prSet presAssocID="{1B90F8BE-A510-45E8-BB82-4BAC8382AB5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9B718-6449-474F-A262-4F83797025B8}" type="pres">
      <dgm:prSet presAssocID="{1B90F8BE-A510-45E8-BB82-4BAC8382AB5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E21CE-79DB-4D80-A65B-DBF010D69389}" type="pres">
      <dgm:prSet presAssocID="{C37F0B77-80E5-4EDB-A279-22B890AE9BB5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A7B1F-C09D-412F-A461-B388E8401C38}" type="pres">
      <dgm:prSet presAssocID="{C37F0B77-80E5-4EDB-A279-22B890AE9BB5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C20C718D-B390-4529-8A63-1010F0354253}" srcId="{1B90F8BE-A510-45E8-BB82-4BAC8382AB58}" destId="{B33B952C-74B9-412B-955C-59EB236DA251}" srcOrd="1" destOrd="0" parTransId="{97908355-6704-480D-9C84-EAC6742811BD}" sibTransId="{31DCB673-1932-4D72-89D8-89E50E8DF22C}"/>
    <dgm:cxn modelId="{895128D3-6940-490F-8150-7457817EBD3C}" srcId="{92668E16-5B5F-4891-B21D-DC9F611CC022}" destId="{85E62D5D-DA91-4696-A31F-66CA0200C938}" srcOrd="0" destOrd="0" parTransId="{B86F9059-8C14-47B4-8E28-C24BC1281848}" sibTransId="{49A92AAF-8367-4A49-BE7F-32EF5B66792E}"/>
    <dgm:cxn modelId="{A2099DCC-9EA6-4DA6-9A84-92ED4AADDD17}" type="presOf" srcId="{85E62D5D-DA91-4696-A31F-66CA0200C938}" destId="{0B699740-54BF-4FA5-823D-E55CFABA6972}" srcOrd="0" destOrd="0" presId="urn:microsoft.com/office/officeart/2005/8/layout/target3"/>
    <dgm:cxn modelId="{1974CD19-D9BC-480E-9411-C1D9D4F5F0FC}" srcId="{07537A7E-36FC-442A-AA3B-061776EBB2F8}" destId="{1B90F8BE-A510-45E8-BB82-4BAC8382AB58}" srcOrd="2" destOrd="0" parTransId="{3331743D-AE6D-4304-B233-9166F5A0F144}" sibTransId="{ED2D75C8-5DD6-4B1D-B92C-BE3F3948A979}"/>
    <dgm:cxn modelId="{D6DE2D6B-36EA-4632-A9C0-1120E50E1FC2}" type="presOf" srcId="{1E3AAA01-5259-47F4-A57B-4C10CCC3BDE5}" destId="{14280450-2239-4CF4-ACB4-38004D8BD2FB}" srcOrd="1" destOrd="0" presId="urn:microsoft.com/office/officeart/2005/8/layout/target3"/>
    <dgm:cxn modelId="{9712516A-B3CC-4C27-9A19-2FF07D5FF784}" type="presOf" srcId="{92668E16-5B5F-4891-B21D-DC9F611CC022}" destId="{AFB2B1ED-F214-4F74-87C6-46565184F70C}" srcOrd="0" destOrd="0" presId="urn:microsoft.com/office/officeart/2005/8/layout/target3"/>
    <dgm:cxn modelId="{24BA1B54-98BA-4CE6-9FA8-EE1B2C4C55D3}" type="presOf" srcId="{C0861AD5-3DAF-4AF7-8369-9A7AC025A968}" destId="{8119B718-6449-474F-A262-4F83797025B8}" srcOrd="0" destOrd="0" presId="urn:microsoft.com/office/officeart/2005/8/layout/target3"/>
    <dgm:cxn modelId="{1315E418-3535-44B6-8388-5AD232B31AF4}" srcId="{07537A7E-36FC-442A-AA3B-061776EBB2F8}" destId="{92668E16-5B5F-4891-B21D-DC9F611CC022}" srcOrd="1" destOrd="0" parTransId="{7B39F800-0C98-4927-87C7-AE267E67F2C8}" sibTransId="{D3B44E0C-8DFA-4DBD-8104-DE8940331B78}"/>
    <dgm:cxn modelId="{587D4CF6-42F3-4192-A5CD-4C7A9627BCB2}" srcId="{07537A7E-36FC-442A-AA3B-061776EBB2F8}" destId="{C37F0B77-80E5-4EDB-A279-22B890AE9BB5}" srcOrd="3" destOrd="0" parTransId="{CEA6157C-9FC4-47FC-8BC6-EBCAD9602B26}" sibTransId="{F80E8C58-FE10-4F90-A748-9F4D0B3D3C26}"/>
    <dgm:cxn modelId="{A6302D2A-2E69-4B56-85B1-B5D8C50579EC}" srcId="{1B90F8BE-A510-45E8-BB82-4BAC8382AB58}" destId="{C0861AD5-3DAF-4AF7-8369-9A7AC025A968}" srcOrd="0" destOrd="0" parTransId="{034C1A7B-935C-4348-8821-94CF6E491625}" sibTransId="{6E2BE3C5-E118-4CB0-8F63-BC16378905EC}"/>
    <dgm:cxn modelId="{3469E938-5CC2-438A-9248-E5DEF9C8BEAA}" srcId="{1E3AAA01-5259-47F4-A57B-4C10CCC3BDE5}" destId="{E443D1D2-5A88-4D5A-91FD-40259746FE01}" srcOrd="0" destOrd="0" parTransId="{CC3AD784-FA30-47DD-A21D-3B327D3B4C18}" sibTransId="{56D97CB0-EB6B-4A8B-9769-665575BD0D78}"/>
    <dgm:cxn modelId="{71B1713D-9E9F-412B-ABB0-A0296DAAA927}" type="presOf" srcId="{E443D1D2-5A88-4D5A-91FD-40259746FE01}" destId="{5C00887A-E552-4EC6-B4A4-FBBA08896891}" srcOrd="0" destOrd="0" presId="urn:microsoft.com/office/officeart/2005/8/layout/target3"/>
    <dgm:cxn modelId="{B7FC20CA-4F77-45EA-B28C-6AD67751B4B1}" type="presOf" srcId="{C37F0B77-80E5-4EDB-A279-22B890AE9BB5}" destId="{AB7E21CE-79DB-4D80-A65B-DBF010D69389}" srcOrd="1" destOrd="0" presId="urn:microsoft.com/office/officeart/2005/8/layout/target3"/>
    <dgm:cxn modelId="{11B8F1FE-0E37-406A-8225-4B7FE2902208}" type="presOf" srcId="{1B90F8BE-A510-45E8-BB82-4BAC8382AB58}" destId="{E697B69C-F73A-42FE-8E7C-C774618FB6CC}" srcOrd="1" destOrd="0" presId="urn:microsoft.com/office/officeart/2005/8/layout/target3"/>
    <dgm:cxn modelId="{0DB0C220-63AC-46B1-BF9E-19168BA1B9FC}" type="presOf" srcId="{92668E16-5B5F-4891-B21D-DC9F611CC022}" destId="{4BA9A5CB-2FFC-49C6-A1D2-A5DD0D376DF9}" srcOrd="1" destOrd="0" presId="urn:microsoft.com/office/officeart/2005/8/layout/target3"/>
    <dgm:cxn modelId="{71269254-CF8F-48E9-82A6-994A6D191C7B}" srcId="{07537A7E-36FC-442A-AA3B-061776EBB2F8}" destId="{1E3AAA01-5259-47F4-A57B-4C10CCC3BDE5}" srcOrd="0" destOrd="0" parTransId="{D982E310-DD91-4A8D-BDAF-380212632BC4}" sibTransId="{9B3C4009-B6B9-47DE-BF2F-86F6FA69D1AD}"/>
    <dgm:cxn modelId="{5674C98B-ACEC-49EF-912B-FBBD6342E00B}" type="presOf" srcId="{B33B952C-74B9-412B-955C-59EB236DA251}" destId="{8119B718-6449-474F-A262-4F83797025B8}" srcOrd="0" destOrd="1" presId="urn:microsoft.com/office/officeart/2005/8/layout/target3"/>
    <dgm:cxn modelId="{4AF5793B-162E-41B9-9D77-EE0C3B533C78}" type="presOf" srcId="{07537A7E-36FC-442A-AA3B-061776EBB2F8}" destId="{1D59665D-F970-4161-9FF2-0FD3F34173AD}" srcOrd="0" destOrd="0" presId="urn:microsoft.com/office/officeart/2005/8/layout/target3"/>
    <dgm:cxn modelId="{50B5967A-CA7A-4647-BD33-7E2DA36F5916}" type="presOf" srcId="{1E3AAA01-5259-47F4-A57B-4C10CCC3BDE5}" destId="{A14DD6D5-E03B-452B-838E-24446B80B0FF}" srcOrd="0" destOrd="0" presId="urn:microsoft.com/office/officeart/2005/8/layout/target3"/>
    <dgm:cxn modelId="{08608875-541B-4850-A3B6-90F5EA9B46B3}" type="presOf" srcId="{1B90F8BE-A510-45E8-BB82-4BAC8382AB58}" destId="{F8D5BC59-A18F-4398-96C9-1AA2A3E3F9FD}" srcOrd="0" destOrd="0" presId="urn:microsoft.com/office/officeart/2005/8/layout/target3"/>
    <dgm:cxn modelId="{02122088-8677-4DBC-BE08-231DA5F65AB5}" type="presOf" srcId="{C37F0B77-80E5-4EDB-A279-22B890AE9BB5}" destId="{354B02BC-3F27-4C44-806B-17E7EDFB6FE1}" srcOrd="0" destOrd="0" presId="urn:microsoft.com/office/officeart/2005/8/layout/target3"/>
    <dgm:cxn modelId="{3E6BCE09-389C-41FD-B309-79B0D4A06E14}" type="presParOf" srcId="{1D59665D-F970-4161-9FF2-0FD3F34173AD}" destId="{892BE675-8D06-4940-823C-A4039B1E4B8D}" srcOrd="0" destOrd="0" presId="urn:microsoft.com/office/officeart/2005/8/layout/target3"/>
    <dgm:cxn modelId="{CC55F8F9-AF49-4330-9609-FC4F12330C99}" type="presParOf" srcId="{1D59665D-F970-4161-9FF2-0FD3F34173AD}" destId="{026463B3-46E0-42BB-817C-A87A492E0422}" srcOrd="1" destOrd="0" presId="urn:microsoft.com/office/officeart/2005/8/layout/target3"/>
    <dgm:cxn modelId="{B72B4D58-0CE0-44F6-BCC8-9DB206FCF690}" type="presParOf" srcId="{1D59665D-F970-4161-9FF2-0FD3F34173AD}" destId="{A14DD6D5-E03B-452B-838E-24446B80B0FF}" srcOrd="2" destOrd="0" presId="urn:microsoft.com/office/officeart/2005/8/layout/target3"/>
    <dgm:cxn modelId="{4D8F2DE0-51AC-4322-ACBA-8FA20A674066}" type="presParOf" srcId="{1D59665D-F970-4161-9FF2-0FD3F34173AD}" destId="{518F2A1D-F67A-4AB3-900E-A3C5824FE9DF}" srcOrd="3" destOrd="0" presId="urn:microsoft.com/office/officeart/2005/8/layout/target3"/>
    <dgm:cxn modelId="{E613A488-3D24-4EB9-BE2E-E64270AFC5D7}" type="presParOf" srcId="{1D59665D-F970-4161-9FF2-0FD3F34173AD}" destId="{AF7CED04-00EB-4474-9E9D-326C4656376C}" srcOrd="4" destOrd="0" presId="urn:microsoft.com/office/officeart/2005/8/layout/target3"/>
    <dgm:cxn modelId="{73D14440-D115-4F48-9A0A-95BD83EF0404}" type="presParOf" srcId="{1D59665D-F970-4161-9FF2-0FD3F34173AD}" destId="{AFB2B1ED-F214-4F74-87C6-46565184F70C}" srcOrd="5" destOrd="0" presId="urn:microsoft.com/office/officeart/2005/8/layout/target3"/>
    <dgm:cxn modelId="{538841DD-983E-4E95-9DDD-40959F2DFDAA}" type="presParOf" srcId="{1D59665D-F970-4161-9FF2-0FD3F34173AD}" destId="{4A8B6256-244E-465B-A81F-94C132A4CC54}" srcOrd="6" destOrd="0" presId="urn:microsoft.com/office/officeart/2005/8/layout/target3"/>
    <dgm:cxn modelId="{52DE1B64-14D2-4836-AF99-0003EAE14BB4}" type="presParOf" srcId="{1D59665D-F970-4161-9FF2-0FD3F34173AD}" destId="{D2B98703-6650-4020-8A6A-2754D0CCFB2E}" srcOrd="7" destOrd="0" presId="urn:microsoft.com/office/officeart/2005/8/layout/target3"/>
    <dgm:cxn modelId="{4A51FE8F-B097-498F-9B6B-25B8A67DD9A6}" type="presParOf" srcId="{1D59665D-F970-4161-9FF2-0FD3F34173AD}" destId="{F8D5BC59-A18F-4398-96C9-1AA2A3E3F9FD}" srcOrd="8" destOrd="0" presId="urn:microsoft.com/office/officeart/2005/8/layout/target3"/>
    <dgm:cxn modelId="{FD5519F1-AB5D-4DCD-A72F-1F3D04175159}" type="presParOf" srcId="{1D59665D-F970-4161-9FF2-0FD3F34173AD}" destId="{C6A13C05-F520-49BF-AD80-B37D3C811693}" srcOrd="9" destOrd="0" presId="urn:microsoft.com/office/officeart/2005/8/layout/target3"/>
    <dgm:cxn modelId="{D81942DA-D1B0-43F9-8513-A3A4B9EE56C9}" type="presParOf" srcId="{1D59665D-F970-4161-9FF2-0FD3F34173AD}" destId="{C4FE6D49-347C-4485-AF5E-A19B0C328CAA}" srcOrd="10" destOrd="0" presId="urn:microsoft.com/office/officeart/2005/8/layout/target3"/>
    <dgm:cxn modelId="{FBCC716C-EFF3-40C9-B9CD-9205339EE4BA}" type="presParOf" srcId="{1D59665D-F970-4161-9FF2-0FD3F34173AD}" destId="{354B02BC-3F27-4C44-806B-17E7EDFB6FE1}" srcOrd="11" destOrd="0" presId="urn:microsoft.com/office/officeart/2005/8/layout/target3"/>
    <dgm:cxn modelId="{7DD755E4-7A0C-4213-80D1-E70754BEDD45}" type="presParOf" srcId="{1D59665D-F970-4161-9FF2-0FD3F34173AD}" destId="{14280450-2239-4CF4-ACB4-38004D8BD2FB}" srcOrd="12" destOrd="0" presId="urn:microsoft.com/office/officeart/2005/8/layout/target3"/>
    <dgm:cxn modelId="{3B6B1721-145D-4BCF-AA6B-6E4AB67A9500}" type="presParOf" srcId="{1D59665D-F970-4161-9FF2-0FD3F34173AD}" destId="{5C00887A-E552-4EC6-B4A4-FBBA08896891}" srcOrd="13" destOrd="0" presId="urn:microsoft.com/office/officeart/2005/8/layout/target3"/>
    <dgm:cxn modelId="{9339594C-8D22-4FB9-822A-E798A4F817C0}" type="presParOf" srcId="{1D59665D-F970-4161-9FF2-0FD3F34173AD}" destId="{4BA9A5CB-2FFC-49C6-A1D2-A5DD0D376DF9}" srcOrd="14" destOrd="0" presId="urn:microsoft.com/office/officeart/2005/8/layout/target3"/>
    <dgm:cxn modelId="{CCB73202-C96D-46DD-A832-FE5397DD3507}" type="presParOf" srcId="{1D59665D-F970-4161-9FF2-0FD3F34173AD}" destId="{0B699740-54BF-4FA5-823D-E55CFABA6972}" srcOrd="15" destOrd="0" presId="urn:microsoft.com/office/officeart/2005/8/layout/target3"/>
    <dgm:cxn modelId="{DC75B463-1E5B-47E7-83BB-E17EE762CB91}" type="presParOf" srcId="{1D59665D-F970-4161-9FF2-0FD3F34173AD}" destId="{E697B69C-F73A-42FE-8E7C-C774618FB6CC}" srcOrd="16" destOrd="0" presId="urn:microsoft.com/office/officeart/2005/8/layout/target3"/>
    <dgm:cxn modelId="{9423BAA1-3B40-434C-B9A7-017B8C94B091}" type="presParOf" srcId="{1D59665D-F970-4161-9FF2-0FD3F34173AD}" destId="{8119B718-6449-474F-A262-4F83797025B8}" srcOrd="17" destOrd="0" presId="urn:microsoft.com/office/officeart/2005/8/layout/target3"/>
    <dgm:cxn modelId="{0CF98F4D-2F90-409B-8C4A-628EF491F8AB}" type="presParOf" srcId="{1D59665D-F970-4161-9FF2-0FD3F34173AD}" destId="{AB7E21CE-79DB-4D80-A65B-DBF010D69389}" srcOrd="18" destOrd="0" presId="urn:microsoft.com/office/officeart/2005/8/layout/target3"/>
    <dgm:cxn modelId="{DFD14282-022D-418A-96FF-0D89DFA5EE1B}" type="presParOf" srcId="{1D59665D-F970-4161-9FF2-0FD3F34173AD}" destId="{6D8A7B1F-C09D-412F-A461-B388E8401C3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10AC8-62C2-4F6D-8455-2C1E7CFDFB6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7FD9A-8AF4-412E-8E43-7B88EAEEBD0E}">
      <dgm:prSet phldrT="[Text]"/>
      <dgm:spPr>
        <a:solidFill>
          <a:srgbClr val="00B0F0"/>
        </a:solidFill>
      </dgm:spPr>
      <dgm:t>
        <a:bodyPr/>
        <a:lstStyle/>
        <a:p>
          <a:r>
            <a:rPr lang="en-US" sz="2100" b="1" dirty="0" smtClean="0"/>
            <a:t>IDEALISM</a:t>
          </a:r>
          <a:endParaRPr lang="en-US" sz="2100" b="1" dirty="0"/>
        </a:p>
      </dgm:t>
    </dgm:pt>
    <dgm:pt modelId="{A8EE021F-716D-4F1F-A686-7C7117EAD01D}" type="parTrans" cxnId="{AEB2AE70-0AA9-4C6D-B42D-6DA133095041}">
      <dgm:prSet/>
      <dgm:spPr/>
      <dgm:t>
        <a:bodyPr/>
        <a:lstStyle/>
        <a:p>
          <a:endParaRPr lang="en-US"/>
        </a:p>
      </dgm:t>
    </dgm:pt>
    <dgm:pt modelId="{26806D6A-BEF6-43C0-9D81-71A03F156545}" type="sibTrans" cxnId="{AEB2AE70-0AA9-4C6D-B42D-6DA133095041}">
      <dgm:prSet/>
      <dgm:spPr/>
      <dgm:t>
        <a:bodyPr/>
        <a:lstStyle/>
        <a:p>
          <a:endParaRPr lang="en-US"/>
        </a:p>
      </dgm:t>
    </dgm:pt>
    <dgm:pt modelId="{B69D68DE-318B-43A9-B477-AB830C8A7E5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 dirty="0" smtClean="0"/>
            <a:t>The highest aim is the search for truth and values that will stand the test of time</a:t>
          </a:r>
          <a:endParaRPr lang="en-US" sz="1800" b="1" dirty="0"/>
        </a:p>
      </dgm:t>
    </dgm:pt>
    <dgm:pt modelId="{599D6DB9-71F3-4C00-8451-C5488067FAA6}" type="parTrans" cxnId="{594B3D35-75D2-4A09-A7DD-90EF94EE75D7}">
      <dgm:prSet/>
      <dgm:spPr/>
      <dgm:t>
        <a:bodyPr/>
        <a:lstStyle/>
        <a:p>
          <a:endParaRPr lang="en-US"/>
        </a:p>
      </dgm:t>
    </dgm:pt>
    <dgm:pt modelId="{B9F10CAA-477A-44BA-A64B-D45B78136916}" type="sibTrans" cxnId="{594B3D35-75D2-4A09-A7DD-90EF94EE75D7}">
      <dgm:prSet/>
      <dgm:spPr/>
      <dgm:t>
        <a:bodyPr/>
        <a:lstStyle/>
        <a:p>
          <a:endParaRPr lang="en-US"/>
        </a:p>
      </dgm:t>
    </dgm:pt>
    <dgm:pt modelId="{F1F58D5D-8F3C-4F84-BB3A-E33F622BC812}">
      <dgm:prSet phldrT="[Text]"/>
      <dgm:spPr>
        <a:solidFill>
          <a:srgbClr val="92D050"/>
        </a:solidFill>
      </dgm:spPr>
      <dgm:t>
        <a:bodyPr/>
        <a:lstStyle/>
        <a:p>
          <a:r>
            <a:rPr lang="en-US" sz="2100" b="1" dirty="0" smtClean="0"/>
            <a:t>PRAGMATISM</a:t>
          </a:r>
          <a:endParaRPr lang="en-US" sz="2100" b="1" dirty="0"/>
        </a:p>
      </dgm:t>
    </dgm:pt>
    <dgm:pt modelId="{D5C9C1D2-7EED-4616-A4E1-4D39010B08AB}" type="parTrans" cxnId="{F6D49498-E4CC-40BD-A015-E7E94BF6B58A}">
      <dgm:prSet/>
      <dgm:spPr/>
      <dgm:t>
        <a:bodyPr/>
        <a:lstStyle/>
        <a:p>
          <a:endParaRPr lang="en-US"/>
        </a:p>
      </dgm:t>
    </dgm:pt>
    <dgm:pt modelId="{1600557F-A4C6-4DCA-99DE-35C5828C1DAD}" type="sibTrans" cxnId="{F6D49498-E4CC-40BD-A015-E7E94BF6B58A}">
      <dgm:prSet/>
      <dgm:spPr/>
      <dgm:t>
        <a:bodyPr/>
        <a:lstStyle/>
        <a:p>
          <a:endParaRPr lang="en-US"/>
        </a:p>
      </dgm:t>
    </dgm:pt>
    <dgm:pt modelId="{EFC168AE-A420-4BE5-A18D-E2287C426ACA}">
      <dgm:prSet phldrT="[Text]"/>
      <dgm:spPr>
        <a:solidFill>
          <a:srgbClr val="92D05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DEWEY</a:t>
          </a:r>
          <a:endParaRPr lang="en-US" sz="1600" b="1" dirty="0">
            <a:solidFill>
              <a:schemeClr val="tx1"/>
            </a:solidFill>
          </a:endParaRPr>
        </a:p>
      </dgm:t>
    </dgm:pt>
    <dgm:pt modelId="{6C01F9EE-A497-4F04-A4E2-9FD024D0BC6F}" type="parTrans" cxnId="{73F807E3-AC79-44BA-93EF-6F3589FD6794}">
      <dgm:prSet/>
      <dgm:spPr/>
      <dgm:t>
        <a:bodyPr/>
        <a:lstStyle/>
        <a:p>
          <a:endParaRPr lang="en-US"/>
        </a:p>
      </dgm:t>
    </dgm:pt>
    <dgm:pt modelId="{659CAD29-AFE2-41C7-BC99-3A3F57DF940C}" type="sibTrans" cxnId="{73F807E3-AC79-44BA-93EF-6F3589FD6794}">
      <dgm:prSet/>
      <dgm:spPr/>
      <dgm:t>
        <a:bodyPr/>
        <a:lstStyle/>
        <a:p>
          <a:endParaRPr lang="en-US"/>
        </a:p>
      </dgm:t>
    </dgm:pt>
    <dgm:pt modelId="{9238C108-85E9-46E9-A51A-C173A8E962E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/>
            <a:t>Knowledge is a process in which reality is constantly changing</a:t>
          </a:r>
          <a:endParaRPr lang="en-US" sz="1800" b="1" dirty="0"/>
        </a:p>
      </dgm:t>
    </dgm:pt>
    <dgm:pt modelId="{F3E2B0CD-BF6D-469D-A836-3E20D4C73103}" type="parTrans" cxnId="{9C5D51CE-8568-4305-A765-07FB9D7D7921}">
      <dgm:prSet/>
      <dgm:spPr/>
      <dgm:t>
        <a:bodyPr/>
        <a:lstStyle/>
        <a:p>
          <a:endParaRPr lang="en-US"/>
        </a:p>
      </dgm:t>
    </dgm:pt>
    <dgm:pt modelId="{A50E6BB6-BE6E-41F4-954E-EDC8497A3E45}" type="sibTrans" cxnId="{9C5D51CE-8568-4305-A765-07FB9D7D7921}">
      <dgm:prSet/>
      <dgm:spPr/>
      <dgm:t>
        <a:bodyPr/>
        <a:lstStyle/>
        <a:p>
          <a:endParaRPr lang="en-US"/>
        </a:p>
      </dgm:t>
    </dgm:pt>
    <dgm:pt modelId="{A2370A40-0106-48F6-A931-A3BFC827E698}">
      <dgm:prSet phldrT="[Text]"/>
      <dgm:spPr>
        <a:solidFill>
          <a:srgbClr val="92D050"/>
        </a:solidFill>
      </dgm:spPr>
      <dgm:t>
        <a:bodyPr/>
        <a:lstStyle/>
        <a:p>
          <a:r>
            <a:rPr lang="en-US" sz="2100" b="1" dirty="0" smtClean="0"/>
            <a:t>EXISTENIALISM</a:t>
          </a:r>
          <a:endParaRPr lang="en-US" sz="2100" b="1" dirty="0"/>
        </a:p>
      </dgm:t>
    </dgm:pt>
    <dgm:pt modelId="{24F57AC4-9D95-47CA-9E7C-2240A514A317}" type="parTrans" cxnId="{1A59EA95-799E-4ED6-93CA-959224C2C774}">
      <dgm:prSet/>
      <dgm:spPr/>
      <dgm:t>
        <a:bodyPr/>
        <a:lstStyle/>
        <a:p>
          <a:endParaRPr lang="en-US"/>
        </a:p>
      </dgm:t>
    </dgm:pt>
    <dgm:pt modelId="{F72AD247-4D5D-4A3B-800F-F3CF3A21CDAA}" type="sibTrans" cxnId="{1A59EA95-799E-4ED6-93CA-959224C2C774}">
      <dgm:prSet/>
      <dgm:spPr/>
      <dgm:t>
        <a:bodyPr/>
        <a:lstStyle/>
        <a:p>
          <a:endParaRPr lang="en-US"/>
        </a:p>
      </dgm:t>
    </dgm:pt>
    <dgm:pt modelId="{ED046BB6-6471-4AEC-8B5A-F4D421EFE3F0}">
      <dgm:prSet phldrT="[Text]"/>
      <dgm:spPr>
        <a:solidFill>
          <a:srgbClr val="92D05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GREENE</a:t>
          </a:r>
          <a:endParaRPr lang="en-US" sz="1600" b="1" dirty="0">
            <a:solidFill>
              <a:schemeClr val="tx1"/>
            </a:solidFill>
          </a:endParaRPr>
        </a:p>
      </dgm:t>
    </dgm:pt>
    <dgm:pt modelId="{BB4AD61E-B459-4B76-9A7A-A486D4AD9917}" type="parTrans" cxnId="{9B5EDC42-E9A2-4EA5-BF17-7B3F48FB960D}">
      <dgm:prSet/>
      <dgm:spPr/>
      <dgm:t>
        <a:bodyPr/>
        <a:lstStyle/>
        <a:p>
          <a:endParaRPr lang="en-US"/>
        </a:p>
      </dgm:t>
    </dgm:pt>
    <dgm:pt modelId="{5EA09FCD-83E1-4D8C-AA5A-C09D05E81817}" type="sibTrans" cxnId="{9B5EDC42-E9A2-4EA5-BF17-7B3F48FB960D}">
      <dgm:prSet/>
      <dgm:spPr/>
      <dgm:t>
        <a:bodyPr/>
        <a:lstStyle/>
        <a:p>
          <a:endParaRPr lang="en-US"/>
        </a:p>
      </dgm:t>
    </dgm:pt>
    <dgm:pt modelId="{B333E92C-CB32-4C1E-BB41-33D334061F1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/>
            <a:t>A  person creates his/her own definition and thus creates his or her own essence … we are what we choose to be</a:t>
          </a:r>
          <a:endParaRPr lang="en-US" sz="1800" b="1" dirty="0"/>
        </a:p>
      </dgm:t>
    </dgm:pt>
    <dgm:pt modelId="{6D80A58E-DD38-4662-938A-7CE0DCBC7905}" type="parTrans" cxnId="{616B704E-13AC-4111-BF41-D40F569CAC5B}">
      <dgm:prSet/>
      <dgm:spPr/>
      <dgm:t>
        <a:bodyPr/>
        <a:lstStyle/>
        <a:p>
          <a:endParaRPr lang="en-US"/>
        </a:p>
      </dgm:t>
    </dgm:pt>
    <dgm:pt modelId="{34D5FA15-5008-4130-BF23-8959DB305C00}" type="sibTrans" cxnId="{616B704E-13AC-4111-BF41-D40F569CAC5B}">
      <dgm:prSet/>
      <dgm:spPr/>
      <dgm:t>
        <a:bodyPr/>
        <a:lstStyle/>
        <a:p>
          <a:endParaRPr lang="en-US"/>
        </a:p>
      </dgm:t>
    </dgm:pt>
    <dgm:pt modelId="{608C5729-9193-4E33-920D-41D45FBD0D9F}">
      <dgm:prSet custT="1"/>
      <dgm:spPr>
        <a:solidFill>
          <a:srgbClr val="00B0F0"/>
        </a:solidFill>
      </dgm:spPr>
      <dgm:t>
        <a:bodyPr/>
        <a:lstStyle/>
        <a:p>
          <a:pPr algn="r"/>
          <a:r>
            <a:rPr lang="en-US" sz="2000" b="1" dirty="0" smtClean="0"/>
            <a:t>REALISM</a:t>
          </a:r>
          <a:r>
            <a:rPr lang="en-US" sz="2400" b="1" dirty="0" smtClean="0"/>
            <a:t>-</a:t>
          </a:r>
          <a:r>
            <a:rPr lang="en-US" sz="1600" b="1" dirty="0" smtClean="0">
              <a:solidFill>
                <a:schemeClr val="tx1"/>
              </a:solidFill>
            </a:rPr>
            <a:t>ARISTOLTE</a:t>
          </a:r>
          <a:r>
            <a:rPr lang="en-US" sz="1800" b="1" dirty="0" smtClean="0"/>
            <a:t> Everything is derived from nature and subject to its laws</a:t>
          </a:r>
          <a:endParaRPr lang="en-US" sz="1800" b="1" dirty="0"/>
        </a:p>
      </dgm:t>
    </dgm:pt>
    <dgm:pt modelId="{2CF108F8-8AEA-473C-9BB7-C035424DAF27}" type="parTrans" cxnId="{EB2994EF-B663-41CA-AF64-5D656639A81F}">
      <dgm:prSet/>
      <dgm:spPr/>
      <dgm:t>
        <a:bodyPr/>
        <a:lstStyle/>
        <a:p>
          <a:endParaRPr lang="en-US"/>
        </a:p>
      </dgm:t>
    </dgm:pt>
    <dgm:pt modelId="{ADC6DA18-8043-48C2-A3B2-BE0A44F8D1FF}" type="sibTrans" cxnId="{EB2994EF-B663-41CA-AF64-5D656639A81F}">
      <dgm:prSet/>
      <dgm:spPr/>
      <dgm:t>
        <a:bodyPr/>
        <a:lstStyle/>
        <a:p>
          <a:endParaRPr lang="en-US"/>
        </a:p>
      </dgm:t>
    </dgm:pt>
    <dgm:pt modelId="{E847E8ED-30DB-4E48-BD4B-DBC26EAD65A9}">
      <dgm:prSet phldrT="[Text]"/>
      <dgm:spPr>
        <a:solidFill>
          <a:srgbClr val="00B0F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PLATO</a:t>
          </a:r>
          <a:endParaRPr lang="en-US" sz="1600" b="1" dirty="0">
            <a:solidFill>
              <a:schemeClr val="tx1"/>
            </a:solidFill>
          </a:endParaRPr>
        </a:p>
      </dgm:t>
    </dgm:pt>
    <dgm:pt modelId="{3AB81C3A-B4BF-49EB-803A-59A737456334}" type="sibTrans" cxnId="{3DB9B639-0355-4CC6-82A8-5BB594824B26}">
      <dgm:prSet/>
      <dgm:spPr/>
      <dgm:t>
        <a:bodyPr/>
        <a:lstStyle/>
        <a:p>
          <a:endParaRPr lang="en-US"/>
        </a:p>
      </dgm:t>
    </dgm:pt>
    <dgm:pt modelId="{9136BCDC-B559-4597-AA0F-3452C14D8A89}" type="parTrans" cxnId="{3DB9B639-0355-4CC6-82A8-5BB594824B26}">
      <dgm:prSet/>
      <dgm:spPr/>
      <dgm:t>
        <a:bodyPr/>
        <a:lstStyle/>
        <a:p>
          <a:endParaRPr lang="en-US"/>
        </a:p>
      </dgm:t>
    </dgm:pt>
    <dgm:pt modelId="{E43EAC71-C31F-4AF6-BE0F-E615CB865E76}" type="pres">
      <dgm:prSet presAssocID="{01A10AC8-62C2-4F6D-8455-2C1E7CFDFB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029E3-B846-4681-9E8A-BB9A46C6D042}" type="pres">
      <dgm:prSet presAssocID="{CF57FD9A-8AF4-412E-8E43-7B88EAEEB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F3745-0F5B-45E6-B431-78903F5E387F}" type="pres">
      <dgm:prSet presAssocID="{26806D6A-BEF6-43C0-9D81-71A03F156545}" presName="sibTrans" presStyleCnt="0"/>
      <dgm:spPr/>
      <dgm:t>
        <a:bodyPr/>
        <a:lstStyle/>
        <a:p>
          <a:endParaRPr lang="en-TT"/>
        </a:p>
      </dgm:t>
    </dgm:pt>
    <dgm:pt modelId="{FCA38521-00BB-486C-A8D1-8F807581EF70}" type="pres">
      <dgm:prSet presAssocID="{608C5729-9193-4E33-920D-41D45FBD0D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12CB1-C0E2-412C-8F6B-4DA9B63D5B66}" type="pres">
      <dgm:prSet presAssocID="{ADC6DA18-8043-48C2-A3B2-BE0A44F8D1FF}" presName="sibTrans" presStyleCnt="0"/>
      <dgm:spPr/>
      <dgm:t>
        <a:bodyPr/>
        <a:lstStyle/>
        <a:p>
          <a:endParaRPr lang="en-TT"/>
        </a:p>
      </dgm:t>
    </dgm:pt>
    <dgm:pt modelId="{B6659AB9-27E3-40EF-BE4E-09FB1C9BAF62}" type="pres">
      <dgm:prSet presAssocID="{F1F58D5D-8F3C-4F84-BB3A-E33F622BC8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DF4FF-A011-4299-90C9-8D5A26F59176}" type="pres">
      <dgm:prSet presAssocID="{1600557F-A4C6-4DCA-99DE-35C5828C1DAD}" presName="sibTrans" presStyleCnt="0"/>
      <dgm:spPr/>
      <dgm:t>
        <a:bodyPr/>
        <a:lstStyle/>
        <a:p>
          <a:endParaRPr lang="en-TT"/>
        </a:p>
      </dgm:t>
    </dgm:pt>
    <dgm:pt modelId="{85E7C49A-89C9-4297-8868-5718604FC356}" type="pres">
      <dgm:prSet presAssocID="{A2370A40-0106-48F6-A931-A3BFC827E6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9EA95-799E-4ED6-93CA-959224C2C774}" srcId="{01A10AC8-62C2-4F6D-8455-2C1E7CFDFB6A}" destId="{A2370A40-0106-48F6-A931-A3BFC827E698}" srcOrd="3" destOrd="0" parTransId="{24F57AC4-9D95-47CA-9E7C-2240A514A317}" sibTransId="{F72AD247-4D5D-4A3B-800F-F3CF3A21CDAA}"/>
    <dgm:cxn modelId="{01FEF8DE-1CAB-4777-95AD-3864E3D66CF5}" type="presOf" srcId="{01A10AC8-62C2-4F6D-8455-2C1E7CFDFB6A}" destId="{E43EAC71-C31F-4AF6-BE0F-E615CB865E76}" srcOrd="0" destOrd="0" presId="urn:microsoft.com/office/officeart/2005/8/layout/hList6"/>
    <dgm:cxn modelId="{9B5EDC42-E9A2-4EA5-BF17-7B3F48FB960D}" srcId="{A2370A40-0106-48F6-A931-A3BFC827E698}" destId="{ED046BB6-6471-4AEC-8B5A-F4D421EFE3F0}" srcOrd="0" destOrd="0" parTransId="{BB4AD61E-B459-4B76-9A7A-A486D4AD9917}" sibTransId="{5EA09FCD-83E1-4D8C-AA5A-C09D05E81817}"/>
    <dgm:cxn modelId="{65F1BE3D-61ED-48BD-AC56-5A5471985AC4}" type="presOf" srcId="{B333E92C-CB32-4C1E-BB41-33D334061F16}" destId="{85E7C49A-89C9-4297-8868-5718604FC356}" srcOrd="0" destOrd="2" presId="urn:microsoft.com/office/officeart/2005/8/layout/hList6"/>
    <dgm:cxn modelId="{616B704E-13AC-4111-BF41-D40F569CAC5B}" srcId="{A2370A40-0106-48F6-A931-A3BFC827E698}" destId="{B333E92C-CB32-4C1E-BB41-33D334061F16}" srcOrd="1" destOrd="0" parTransId="{6D80A58E-DD38-4662-938A-7CE0DCBC7905}" sibTransId="{34D5FA15-5008-4130-BF23-8959DB305C00}"/>
    <dgm:cxn modelId="{0F4BE908-4A49-4600-A423-6A363C1F4A02}" type="presOf" srcId="{EFC168AE-A420-4BE5-A18D-E2287C426ACA}" destId="{B6659AB9-27E3-40EF-BE4E-09FB1C9BAF62}" srcOrd="0" destOrd="1" presId="urn:microsoft.com/office/officeart/2005/8/layout/hList6"/>
    <dgm:cxn modelId="{C0F5AC3F-F0D4-40B4-A807-E76AB44A36E1}" type="presOf" srcId="{F1F58D5D-8F3C-4F84-BB3A-E33F622BC812}" destId="{B6659AB9-27E3-40EF-BE4E-09FB1C9BAF62}" srcOrd="0" destOrd="0" presId="urn:microsoft.com/office/officeart/2005/8/layout/hList6"/>
    <dgm:cxn modelId="{8588E5B9-3DCC-4CB5-882C-11971FF4884A}" type="presOf" srcId="{A2370A40-0106-48F6-A931-A3BFC827E698}" destId="{85E7C49A-89C9-4297-8868-5718604FC356}" srcOrd="0" destOrd="0" presId="urn:microsoft.com/office/officeart/2005/8/layout/hList6"/>
    <dgm:cxn modelId="{F6D49498-E4CC-40BD-A015-E7E94BF6B58A}" srcId="{01A10AC8-62C2-4F6D-8455-2C1E7CFDFB6A}" destId="{F1F58D5D-8F3C-4F84-BB3A-E33F622BC812}" srcOrd="2" destOrd="0" parTransId="{D5C9C1D2-7EED-4616-A4E1-4D39010B08AB}" sibTransId="{1600557F-A4C6-4DCA-99DE-35C5828C1DAD}"/>
    <dgm:cxn modelId="{CA31D33E-9353-4542-98B7-99D457E50E2C}" type="presOf" srcId="{608C5729-9193-4E33-920D-41D45FBD0D9F}" destId="{FCA38521-00BB-486C-A8D1-8F807581EF70}" srcOrd="0" destOrd="0" presId="urn:microsoft.com/office/officeart/2005/8/layout/hList6"/>
    <dgm:cxn modelId="{73F807E3-AC79-44BA-93EF-6F3589FD6794}" srcId="{F1F58D5D-8F3C-4F84-BB3A-E33F622BC812}" destId="{EFC168AE-A420-4BE5-A18D-E2287C426ACA}" srcOrd="0" destOrd="0" parTransId="{6C01F9EE-A497-4F04-A4E2-9FD024D0BC6F}" sibTransId="{659CAD29-AFE2-41C7-BC99-3A3F57DF940C}"/>
    <dgm:cxn modelId="{9C5D51CE-8568-4305-A765-07FB9D7D7921}" srcId="{F1F58D5D-8F3C-4F84-BB3A-E33F622BC812}" destId="{9238C108-85E9-46E9-A51A-C173A8E962EB}" srcOrd="1" destOrd="0" parTransId="{F3E2B0CD-BF6D-469D-A836-3E20D4C73103}" sibTransId="{A50E6BB6-BE6E-41F4-954E-EDC8497A3E45}"/>
    <dgm:cxn modelId="{AEB2AE70-0AA9-4C6D-B42D-6DA133095041}" srcId="{01A10AC8-62C2-4F6D-8455-2C1E7CFDFB6A}" destId="{CF57FD9A-8AF4-412E-8E43-7B88EAEEBD0E}" srcOrd="0" destOrd="0" parTransId="{A8EE021F-716D-4F1F-A686-7C7117EAD01D}" sibTransId="{26806D6A-BEF6-43C0-9D81-71A03F156545}"/>
    <dgm:cxn modelId="{3DB9B639-0355-4CC6-82A8-5BB594824B26}" srcId="{CF57FD9A-8AF4-412E-8E43-7B88EAEEBD0E}" destId="{E847E8ED-30DB-4E48-BD4B-DBC26EAD65A9}" srcOrd="0" destOrd="0" parTransId="{9136BCDC-B559-4597-AA0F-3452C14D8A89}" sibTransId="{3AB81C3A-B4BF-49EB-803A-59A737456334}"/>
    <dgm:cxn modelId="{8821305E-BB5E-493A-9064-20E622F40E04}" type="presOf" srcId="{E847E8ED-30DB-4E48-BD4B-DBC26EAD65A9}" destId="{854029E3-B846-4681-9E8A-BB9A46C6D042}" srcOrd="0" destOrd="1" presId="urn:microsoft.com/office/officeart/2005/8/layout/hList6"/>
    <dgm:cxn modelId="{EB2994EF-B663-41CA-AF64-5D656639A81F}" srcId="{01A10AC8-62C2-4F6D-8455-2C1E7CFDFB6A}" destId="{608C5729-9193-4E33-920D-41D45FBD0D9F}" srcOrd="1" destOrd="0" parTransId="{2CF108F8-8AEA-473C-9BB7-C035424DAF27}" sibTransId="{ADC6DA18-8043-48C2-A3B2-BE0A44F8D1FF}"/>
    <dgm:cxn modelId="{462ADE35-946D-4BC6-977C-922574D3CB93}" type="presOf" srcId="{CF57FD9A-8AF4-412E-8E43-7B88EAEEBD0E}" destId="{854029E3-B846-4681-9E8A-BB9A46C6D042}" srcOrd="0" destOrd="0" presId="urn:microsoft.com/office/officeart/2005/8/layout/hList6"/>
    <dgm:cxn modelId="{594B3D35-75D2-4A09-A7DD-90EF94EE75D7}" srcId="{CF57FD9A-8AF4-412E-8E43-7B88EAEEBD0E}" destId="{B69D68DE-318B-43A9-B477-AB830C8A7E51}" srcOrd="1" destOrd="0" parTransId="{599D6DB9-71F3-4C00-8451-C5488067FAA6}" sibTransId="{B9F10CAA-477A-44BA-A64B-D45B78136916}"/>
    <dgm:cxn modelId="{A2B6FBCD-7621-42E7-BA8D-CD6C51309E94}" type="presOf" srcId="{9238C108-85E9-46E9-A51A-C173A8E962EB}" destId="{B6659AB9-27E3-40EF-BE4E-09FB1C9BAF62}" srcOrd="0" destOrd="2" presId="urn:microsoft.com/office/officeart/2005/8/layout/hList6"/>
    <dgm:cxn modelId="{4CDFC3E6-4DAA-4F34-B400-FCBA81512E43}" type="presOf" srcId="{ED046BB6-6471-4AEC-8B5A-F4D421EFE3F0}" destId="{85E7C49A-89C9-4297-8868-5718604FC356}" srcOrd="0" destOrd="1" presId="urn:microsoft.com/office/officeart/2005/8/layout/hList6"/>
    <dgm:cxn modelId="{08E9DEDA-6280-481D-BBEC-29E131F728D0}" type="presOf" srcId="{B69D68DE-318B-43A9-B477-AB830C8A7E51}" destId="{854029E3-B846-4681-9E8A-BB9A46C6D042}" srcOrd="0" destOrd="2" presId="urn:microsoft.com/office/officeart/2005/8/layout/hList6"/>
    <dgm:cxn modelId="{0846C545-505E-4F1B-BD5F-575314849D33}" type="presParOf" srcId="{E43EAC71-C31F-4AF6-BE0F-E615CB865E76}" destId="{854029E3-B846-4681-9E8A-BB9A46C6D042}" srcOrd="0" destOrd="0" presId="urn:microsoft.com/office/officeart/2005/8/layout/hList6"/>
    <dgm:cxn modelId="{E3CD7097-21A0-48D9-B45A-17D8A10E3407}" type="presParOf" srcId="{E43EAC71-C31F-4AF6-BE0F-E615CB865E76}" destId="{6A0F3745-0F5B-45E6-B431-78903F5E387F}" srcOrd="1" destOrd="0" presId="urn:microsoft.com/office/officeart/2005/8/layout/hList6"/>
    <dgm:cxn modelId="{9626C8BB-85EB-4CDC-9143-B156AD521D34}" type="presParOf" srcId="{E43EAC71-C31F-4AF6-BE0F-E615CB865E76}" destId="{FCA38521-00BB-486C-A8D1-8F807581EF70}" srcOrd="2" destOrd="0" presId="urn:microsoft.com/office/officeart/2005/8/layout/hList6"/>
    <dgm:cxn modelId="{DF27AB55-EB5E-4CA6-9C36-0EA18A73931A}" type="presParOf" srcId="{E43EAC71-C31F-4AF6-BE0F-E615CB865E76}" destId="{BC312CB1-C0E2-412C-8F6B-4DA9B63D5B66}" srcOrd="3" destOrd="0" presId="urn:microsoft.com/office/officeart/2005/8/layout/hList6"/>
    <dgm:cxn modelId="{C9995F59-2190-46DA-A884-F9DC2959DA1C}" type="presParOf" srcId="{E43EAC71-C31F-4AF6-BE0F-E615CB865E76}" destId="{B6659AB9-27E3-40EF-BE4E-09FB1C9BAF62}" srcOrd="4" destOrd="0" presId="urn:microsoft.com/office/officeart/2005/8/layout/hList6"/>
    <dgm:cxn modelId="{5B8F561D-A0E8-458B-9AD0-5A2ED24DB1DE}" type="presParOf" srcId="{E43EAC71-C31F-4AF6-BE0F-E615CB865E76}" destId="{958DF4FF-A011-4299-90C9-8D5A26F59176}" srcOrd="5" destOrd="0" presId="urn:microsoft.com/office/officeart/2005/8/layout/hList6"/>
    <dgm:cxn modelId="{4626718E-BBC8-4507-AD72-602516ECB3F7}" type="presParOf" srcId="{E43EAC71-C31F-4AF6-BE0F-E615CB865E76}" destId="{85E7C49A-89C9-4297-8868-5718604FC35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B1D9F-4F02-47F1-9398-F2AECC768F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B24CB1-9098-404D-A1EF-D5C77FBF02F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dirty="0" smtClean="0"/>
            <a:t>TRADITIONAL</a:t>
          </a:r>
          <a:endParaRPr lang="en-US" sz="3200" dirty="0"/>
        </a:p>
      </dgm:t>
    </dgm:pt>
    <dgm:pt modelId="{15D2BD27-9046-4100-A061-E95BDAE4057D}" type="parTrans" cxnId="{2621575C-B1F8-4A53-AA01-FD115E0AAD65}">
      <dgm:prSet/>
      <dgm:spPr/>
      <dgm:t>
        <a:bodyPr/>
        <a:lstStyle/>
        <a:p>
          <a:endParaRPr lang="en-US"/>
        </a:p>
      </dgm:t>
    </dgm:pt>
    <dgm:pt modelId="{4FA70956-4D18-4846-BF40-34224754B5F9}" type="sibTrans" cxnId="{2621575C-B1F8-4A53-AA01-FD115E0AAD65}">
      <dgm:prSet/>
      <dgm:spPr/>
      <dgm:t>
        <a:bodyPr/>
        <a:lstStyle/>
        <a:p>
          <a:endParaRPr lang="en-US"/>
        </a:p>
      </dgm:t>
    </dgm:pt>
    <dgm:pt modelId="{BE397A46-ACAD-4A73-9037-A0CDE809C5F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600" dirty="0" smtClean="0"/>
            <a:t>PERENNIALISM </a:t>
          </a:r>
          <a:endParaRPr lang="en-US" sz="3600" dirty="0"/>
        </a:p>
      </dgm:t>
    </dgm:pt>
    <dgm:pt modelId="{DB3784A2-401E-4801-B148-157A22025C68}" type="parTrans" cxnId="{502686EB-848E-4206-A2EB-EDF3E15CB6F3}">
      <dgm:prSet/>
      <dgm:spPr/>
      <dgm:t>
        <a:bodyPr/>
        <a:lstStyle/>
        <a:p>
          <a:endParaRPr lang="en-US"/>
        </a:p>
      </dgm:t>
    </dgm:pt>
    <dgm:pt modelId="{509D2B46-7FC2-46D3-9D08-8037AF52B0D8}" type="sibTrans" cxnId="{502686EB-848E-4206-A2EB-EDF3E15CB6F3}">
      <dgm:prSet/>
      <dgm:spPr/>
      <dgm:t>
        <a:bodyPr/>
        <a:lstStyle/>
        <a:p>
          <a:endParaRPr lang="en-US"/>
        </a:p>
      </dgm:t>
    </dgm:pt>
    <dgm:pt modelId="{ECE9890B-5410-4BA2-A184-636B664230F2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600" dirty="0" smtClean="0"/>
            <a:t>ESSENTIALISM </a:t>
          </a:r>
          <a:endParaRPr lang="en-US" sz="3600" dirty="0"/>
        </a:p>
      </dgm:t>
    </dgm:pt>
    <dgm:pt modelId="{76A2E26B-ECBB-4378-B994-572613728FF1}" type="parTrans" cxnId="{7404CCEC-889B-4FBE-898A-F1C24BC19490}">
      <dgm:prSet/>
      <dgm:spPr/>
      <dgm:t>
        <a:bodyPr/>
        <a:lstStyle/>
        <a:p>
          <a:endParaRPr lang="en-US"/>
        </a:p>
      </dgm:t>
    </dgm:pt>
    <dgm:pt modelId="{3761377C-3B5C-4294-8DFD-0A2CAD352F99}" type="sibTrans" cxnId="{7404CCEC-889B-4FBE-898A-F1C24BC19490}">
      <dgm:prSet/>
      <dgm:spPr/>
      <dgm:t>
        <a:bodyPr/>
        <a:lstStyle/>
        <a:p>
          <a:endParaRPr lang="en-US"/>
        </a:p>
      </dgm:t>
    </dgm:pt>
    <dgm:pt modelId="{B9D5E451-C44B-4958-84A8-80E49059C33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dirty="0" smtClean="0"/>
            <a:t>CONTEMPORARY</a:t>
          </a:r>
          <a:endParaRPr lang="en-US" sz="3200" dirty="0"/>
        </a:p>
      </dgm:t>
    </dgm:pt>
    <dgm:pt modelId="{589EFCF6-9D56-4726-BC87-5695A3234275}" type="parTrans" cxnId="{352FED67-4AB4-417B-B47D-F05361289BD0}">
      <dgm:prSet/>
      <dgm:spPr/>
      <dgm:t>
        <a:bodyPr/>
        <a:lstStyle/>
        <a:p>
          <a:endParaRPr lang="en-US"/>
        </a:p>
      </dgm:t>
    </dgm:pt>
    <dgm:pt modelId="{A6C20C05-70E5-4862-82E0-27E16323D180}" type="sibTrans" cxnId="{352FED67-4AB4-417B-B47D-F05361289BD0}">
      <dgm:prSet/>
      <dgm:spPr/>
      <dgm:t>
        <a:bodyPr/>
        <a:lstStyle/>
        <a:p>
          <a:endParaRPr lang="en-US"/>
        </a:p>
      </dgm:t>
    </dgm:pt>
    <dgm:pt modelId="{47D3FD42-BEB7-45E9-93C4-CDBD1BCB6271}">
      <dgm:prSet phldrT="[Text]"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en-US" sz="3600" dirty="0" smtClean="0"/>
            <a:t>PROGRESSIVISM</a:t>
          </a:r>
          <a:endParaRPr lang="en-US" sz="3600" dirty="0"/>
        </a:p>
      </dgm:t>
    </dgm:pt>
    <dgm:pt modelId="{34056653-1E13-4360-87A9-EC4437A0E3FB}" type="parTrans" cxnId="{EBEB8BF2-9AA6-482B-A77A-88E0E2F6540A}">
      <dgm:prSet/>
      <dgm:spPr/>
      <dgm:t>
        <a:bodyPr/>
        <a:lstStyle/>
        <a:p>
          <a:endParaRPr lang="en-US"/>
        </a:p>
      </dgm:t>
    </dgm:pt>
    <dgm:pt modelId="{9899F58F-A8CE-4109-9ACB-AB8EC5D96A0F}" type="sibTrans" cxnId="{EBEB8BF2-9AA6-482B-A77A-88E0E2F6540A}">
      <dgm:prSet/>
      <dgm:spPr/>
      <dgm:t>
        <a:bodyPr/>
        <a:lstStyle/>
        <a:p>
          <a:endParaRPr lang="en-US"/>
        </a:p>
      </dgm:t>
    </dgm:pt>
    <dgm:pt modelId="{0D6AE842-1C33-441F-95F8-D363468DF3BC}">
      <dgm:prSet phldrT="[Text]"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en-US" sz="2400" dirty="0" smtClean="0"/>
            <a:t>RECONSTRUCTIONISM</a:t>
          </a:r>
          <a:endParaRPr lang="en-US" sz="2400" dirty="0"/>
        </a:p>
      </dgm:t>
    </dgm:pt>
    <dgm:pt modelId="{FF011A0D-575E-41DF-A8E5-EA9AD4669B21}" type="parTrans" cxnId="{452F50D3-669E-46D8-AC2D-3A2D8670EDC6}">
      <dgm:prSet/>
      <dgm:spPr/>
      <dgm:t>
        <a:bodyPr/>
        <a:lstStyle/>
        <a:p>
          <a:endParaRPr lang="en-US"/>
        </a:p>
      </dgm:t>
    </dgm:pt>
    <dgm:pt modelId="{DD49243A-7BEE-4F26-9DB7-58D7753643C5}" type="sibTrans" cxnId="{452F50D3-669E-46D8-AC2D-3A2D8670EDC6}">
      <dgm:prSet/>
      <dgm:spPr/>
      <dgm:t>
        <a:bodyPr/>
        <a:lstStyle/>
        <a:p>
          <a:endParaRPr lang="en-US"/>
        </a:p>
      </dgm:t>
    </dgm:pt>
    <dgm:pt modelId="{1D1F8066-5EC3-422C-9F55-E8B78A07620B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 sz="2500" dirty="0"/>
        </a:p>
      </dgm:t>
    </dgm:pt>
    <dgm:pt modelId="{18EA6C0B-678F-4DA6-97E0-654EAB88AB89}" type="parTrans" cxnId="{0B647D42-2A69-44C9-AE3B-00A2DF96C05F}">
      <dgm:prSet/>
      <dgm:spPr/>
      <dgm:t>
        <a:bodyPr/>
        <a:lstStyle/>
        <a:p>
          <a:endParaRPr lang="en-US"/>
        </a:p>
      </dgm:t>
    </dgm:pt>
    <dgm:pt modelId="{EC44AAC8-F4B4-4639-9CF8-612A1F2DABDC}" type="sibTrans" cxnId="{0B647D42-2A69-44C9-AE3B-00A2DF96C05F}">
      <dgm:prSet/>
      <dgm:spPr/>
      <dgm:t>
        <a:bodyPr/>
        <a:lstStyle/>
        <a:p>
          <a:endParaRPr lang="en-US"/>
        </a:p>
      </dgm:t>
    </dgm:pt>
    <dgm:pt modelId="{A713E3F8-1CD2-49EB-9525-A223E4827FDB}">
      <dgm:prSet phldrT="[Text]" custT="1"/>
      <dgm:spPr>
        <a:solidFill>
          <a:srgbClr val="92D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en-US" sz="3600" dirty="0"/>
        </a:p>
      </dgm:t>
    </dgm:pt>
    <dgm:pt modelId="{9B878535-9C75-45E3-BF7B-65AA6AE38005}" type="parTrans" cxnId="{1248D8BC-82B9-4F94-9056-C48746B5450A}">
      <dgm:prSet/>
      <dgm:spPr/>
      <dgm:t>
        <a:bodyPr/>
        <a:lstStyle/>
        <a:p>
          <a:endParaRPr lang="en-TT"/>
        </a:p>
      </dgm:t>
    </dgm:pt>
    <dgm:pt modelId="{CA734444-80F6-4F10-9ACE-7D6541394AAA}" type="sibTrans" cxnId="{1248D8BC-82B9-4F94-9056-C48746B5450A}">
      <dgm:prSet/>
      <dgm:spPr/>
      <dgm:t>
        <a:bodyPr/>
        <a:lstStyle/>
        <a:p>
          <a:endParaRPr lang="en-TT"/>
        </a:p>
      </dgm:t>
    </dgm:pt>
    <dgm:pt modelId="{95DEBB14-1A4F-4794-901C-1D2D18FBDED2}" type="pres">
      <dgm:prSet presAssocID="{5DDB1D9F-4F02-47F1-9398-F2AECC768F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6D1B94-0F30-409A-A374-0BC8CA717554}" type="pres">
      <dgm:prSet presAssocID="{90B24CB1-9098-404D-A1EF-D5C77FBF02FB}" presName="linNode" presStyleCnt="0"/>
      <dgm:spPr/>
    </dgm:pt>
    <dgm:pt modelId="{A5A25296-6188-4AB4-A1CB-13EA4091D3D4}" type="pres">
      <dgm:prSet presAssocID="{90B24CB1-9098-404D-A1EF-D5C77FBF02F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4FE66-DF1E-494D-A3B3-076B194A00E0}" type="pres">
      <dgm:prSet presAssocID="{90B24CB1-9098-404D-A1EF-D5C77FBF02FB}" presName="childShp" presStyleLbl="bgAccFollowNode1" presStyleIdx="0" presStyleCnt="2" custLinFactNeighborX="1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C5F87-78FE-4621-B9B7-53D454A08A9C}" type="pres">
      <dgm:prSet presAssocID="{4FA70956-4D18-4846-BF40-34224754B5F9}" presName="spacing" presStyleCnt="0"/>
      <dgm:spPr/>
    </dgm:pt>
    <dgm:pt modelId="{8D03E413-3D73-42FC-8FB8-CE1295C0B5B1}" type="pres">
      <dgm:prSet presAssocID="{B9D5E451-C44B-4958-84A8-80E49059C336}" presName="linNode" presStyleCnt="0"/>
      <dgm:spPr/>
    </dgm:pt>
    <dgm:pt modelId="{C6D86ECD-09AA-447E-B723-A7DBD92455CE}" type="pres">
      <dgm:prSet presAssocID="{B9D5E451-C44B-4958-84A8-80E49059C336}" presName="parentShp" presStyleLbl="node1" presStyleIdx="1" presStyleCnt="2" custScaleX="107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D514E-E7FA-4DF5-9125-33A142C34964}" type="pres">
      <dgm:prSet presAssocID="{B9D5E451-C44B-4958-84A8-80E49059C336}" presName="childShp" presStyleLbl="bgAccFollowNode1" presStyleIdx="1" presStyleCnt="2" custScaleX="102221" custScaleY="118904" custLinFactNeighborX="7462" custLinFactNeighborY="-3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790C0-78CB-4F1F-9411-EE51611DCB99}" type="presOf" srcId="{0D6AE842-1C33-441F-95F8-D363468DF3BC}" destId="{E43D514E-E7FA-4DF5-9125-33A142C34964}" srcOrd="0" destOrd="2" presId="urn:microsoft.com/office/officeart/2005/8/layout/vList6"/>
    <dgm:cxn modelId="{2621575C-B1F8-4A53-AA01-FD115E0AAD65}" srcId="{5DDB1D9F-4F02-47F1-9398-F2AECC768F06}" destId="{90B24CB1-9098-404D-A1EF-D5C77FBF02FB}" srcOrd="0" destOrd="0" parTransId="{15D2BD27-9046-4100-A061-E95BDAE4057D}" sibTransId="{4FA70956-4D18-4846-BF40-34224754B5F9}"/>
    <dgm:cxn modelId="{D1702F21-6954-4B96-9FF8-4997ACD8CEE2}" type="presOf" srcId="{90B24CB1-9098-404D-A1EF-D5C77FBF02FB}" destId="{A5A25296-6188-4AB4-A1CB-13EA4091D3D4}" srcOrd="0" destOrd="0" presId="urn:microsoft.com/office/officeart/2005/8/layout/vList6"/>
    <dgm:cxn modelId="{524C7BB0-FBE4-45D6-822D-C6563AE8F0E0}" type="presOf" srcId="{5DDB1D9F-4F02-47F1-9398-F2AECC768F06}" destId="{95DEBB14-1A4F-4794-901C-1D2D18FBDED2}" srcOrd="0" destOrd="0" presId="urn:microsoft.com/office/officeart/2005/8/layout/vList6"/>
    <dgm:cxn modelId="{44A9AB07-AD7E-420A-82E5-A08D3CAA5A07}" type="presOf" srcId="{47D3FD42-BEB7-45E9-93C4-CDBD1BCB6271}" destId="{E43D514E-E7FA-4DF5-9125-33A142C34964}" srcOrd="0" destOrd="0" presId="urn:microsoft.com/office/officeart/2005/8/layout/vList6"/>
    <dgm:cxn modelId="{EBEB8BF2-9AA6-482B-A77A-88E0E2F6540A}" srcId="{B9D5E451-C44B-4958-84A8-80E49059C336}" destId="{47D3FD42-BEB7-45E9-93C4-CDBD1BCB6271}" srcOrd="0" destOrd="0" parTransId="{34056653-1E13-4360-87A9-EC4437A0E3FB}" sibTransId="{9899F58F-A8CE-4109-9ACB-AB8EC5D96A0F}"/>
    <dgm:cxn modelId="{3DA3877F-65C5-4B65-8FE1-22C71ED3870C}" type="presOf" srcId="{B9D5E451-C44B-4958-84A8-80E49059C336}" destId="{C6D86ECD-09AA-447E-B723-A7DBD92455CE}" srcOrd="0" destOrd="0" presId="urn:microsoft.com/office/officeart/2005/8/layout/vList6"/>
    <dgm:cxn modelId="{FFC728E6-CAC1-440B-8CAC-E45A9B2C4B7A}" type="presOf" srcId="{1D1F8066-5EC3-422C-9F55-E8B78A07620B}" destId="{6554FE66-DF1E-494D-A3B3-076B194A00E0}" srcOrd="0" destOrd="1" presId="urn:microsoft.com/office/officeart/2005/8/layout/vList6"/>
    <dgm:cxn modelId="{1248D8BC-82B9-4F94-9056-C48746B5450A}" srcId="{B9D5E451-C44B-4958-84A8-80E49059C336}" destId="{A713E3F8-1CD2-49EB-9525-A223E4827FDB}" srcOrd="1" destOrd="0" parTransId="{9B878535-9C75-45E3-BF7B-65AA6AE38005}" sibTransId="{CA734444-80F6-4F10-9ACE-7D6541394AAA}"/>
    <dgm:cxn modelId="{BE9405C3-5E15-4A5D-8C97-7F03FD74B1CF}" type="presOf" srcId="{BE397A46-ACAD-4A73-9037-A0CDE809C5F5}" destId="{6554FE66-DF1E-494D-A3B3-076B194A00E0}" srcOrd="0" destOrd="0" presId="urn:microsoft.com/office/officeart/2005/8/layout/vList6"/>
    <dgm:cxn modelId="{452F50D3-669E-46D8-AC2D-3A2D8670EDC6}" srcId="{B9D5E451-C44B-4958-84A8-80E49059C336}" destId="{0D6AE842-1C33-441F-95F8-D363468DF3BC}" srcOrd="2" destOrd="0" parTransId="{FF011A0D-575E-41DF-A8E5-EA9AD4669B21}" sibTransId="{DD49243A-7BEE-4F26-9DB7-58D7753643C5}"/>
    <dgm:cxn modelId="{4C6F6D1C-003B-406D-8F72-E9719A1061C9}" type="presOf" srcId="{ECE9890B-5410-4BA2-A184-636B664230F2}" destId="{6554FE66-DF1E-494D-A3B3-076B194A00E0}" srcOrd="0" destOrd="2" presId="urn:microsoft.com/office/officeart/2005/8/layout/vList6"/>
    <dgm:cxn modelId="{7404CCEC-889B-4FBE-898A-F1C24BC19490}" srcId="{90B24CB1-9098-404D-A1EF-D5C77FBF02FB}" destId="{ECE9890B-5410-4BA2-A184-636B664230F2}" srcOrd="2" destOrd="0" parTransId="{76A2E26B-ECBB-4378-B994-572613728FF1}" sibTransId="{3761377C-3B5C-4294-8DFD-0A2CAD352F99}"/>
    <dgm:cxn modelId="{D77DC05D-29BB-4E59-B2D1-FA916C6AADF5}" type="presOf" srcId="{A713E3F8-1CD2-49EB-9525-A223E4827FDB}" destId="{E43D514E-E7FA-4DF5-9125-33A142C34964}" srcOrd="0" destOrd="1" presId="urn:microsoft.com/office/officeart/2005/8/layout/vList6"/>
    <dgm:cxn modelId="{352FED67-4AB4-417B-B47D-F05361289BD0}" srcId="{5DDB1D9F-4F02-47F1-9398-F2AECC768F06}" destId="{B9D5E451-C44B-4958-84A8-80E49059C336}" srcOrd="1" destOrd="0" parTransId="{589EFCF6-9D56-4726-BC87-5695A3234275}" sibTransId="{A6C20C05-70E5-4862-82E0-27E16323D180}"/>
    <dgm:cxn modelId="{502686EB-848E-4206-A2EB-EDF3E15CB6F3}" srcId="{90B24CB1-9098-404D-A1EF-D5C77FBF02FB}" destId="{BE397A46-ACAD-4A73-9037-A0CDE809C5F5}" srcOrd="0" destOrd="0" parTransId="{DB3784A2-401E-4801-B148-157A22025C68}" sibTransId="{509D2B46-7FC2-46D3-9D08-8037AF52B0D8}"/>
    <dgm:cxn modelId="{0B647D42-2A69-44C9-AE3B-00A2DF96C05F}" srcId="{90B24CB1-9098-404D-A1EF-D5C77FBF02FB}" destId="{1D1F8066-5EC3-422C-9F55-E8B78A07620B}" srcOrd="1" destOrd="0" parTransId="{18EA6C0B-678F-4DA6-97E0-654EAB88AB89}" sibTransId="{EC44AAC8-F4B4-4639-9CF8-612A1F2DABDC}"/>
    <dgm:cxn modelId="{F80CE914-CB71-4918-8D5D-9F3C9D94A42D}" type="presParOf" srcId="{95DEBB14-1A4F-4794-901C-1D2D18FBDED2}" destId="{FB6D1B94-0F30-409A-A374-0BC8CA717554}" srcOrd="0" destOrd="0" presId="urn:microsoft.com/office/officeart/2005/8/layout/vList6"/>
    <dgm:cxn modelId="{7182C69C-07BA-4C43-8B92-8E41D8391D1C}" type="presParOf" srcId="{FB6D1B94-0F30-409A-A374-0BC8CA717554}" destId="{A5A25296-6188-4AB4-A1CB-13EA4091D3D4}" srcOrd="0" destOrd="0" presId="urn:microsoft.com/office/officeart/2005/8/layout/vList6"/>
    <dgm:cxn modelId="{CF46A4F0-07A2-4580-BB19-FA7D5335522B}" type="presParOf" srcId="{FB6D1B94-0F30-409A-A374-0BC8CA717554}" destId="{6554FE66-DF1E-494D-A3B3-076B194A00E0}" srcOrd="1" destOrd="0" presId="urn:microsoft.com/office/officeart/2005/8/layout/vList6"/>
    <dgm:cxn modelId="{7BE5D861-68FD-4D9D-83C5-D710A5279433}" type="presParOf" srcId="{95DEBB14-1A4F-4794-901C-1D2D18FBDED2}" destId="{207C5F87-78FE-4621-B9B7-53D454A08A9C}" srcOrd="1" destOrd="0" presId="urn:microsoft.com/office/officeart/2005/8/layout/vList6"/>
    <dgm:cxn modelId="{2C8D2050-C141-40CD-914F-095260F3FF4A}" type="presParOf" srcId="{95DEBB14-1A4F-4794-901C-1D2D18FBDED2}" destId="{8D03E413-3D73-42FC-8FB8-CE1295C0B5B1}" srcOrd="2" destOrd="0" presId="urn:microsoft.com/office/officeart/2005/8/layout/vList6"/>
    <dgm:cxn modelId="{96A5EE5F-F768-4655-B1B0-059352B7F21C}" type="presParOf" srcId="{8D03E413-3D73-42FC-8FB8-CE1295C0B5B1}" destId="{C6D86ECD-09AA-447E-B723-A7DBD92455CE}" srcOrd="0" destOrd="0" presId="urn:microsoft.com/office/officeart/2005/8/layout/vList6"/>
    <dgm:cxn modelId="{DC903A18-3AF6-4D8D-99AF-4782C85BE5B7}" type="presParOf" srcId="{8D03E413-3D73-42FC-8FB8-CE1295C0B5B1}" destId="{E43D514E-E7FA-4DF5-9125-33A142C349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BE675-8D06-4940-823C-A4039B1E4B8D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DD6D5-E03B-452B-838E-24446B80B0FF}">
      <dsp:nvSpPr>
        <dsp:cNvPr id="0" name=""/>
        <dsp:cNvSpPr/>
      </dsp:nvSpPr>
      <dsp:spPr>
        <a:xfrm>
          <a:off x="219471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PHILOSOPHICAL</a:t>
          </a:r>
          <a:endParaRPr lang="en-US" sz="2500" kern="1200" dirty="0"/>
        </a:p>
      </dsp:txBody>
      <dsp:txXfrm>
        <a:off x="2194718" y="0"/>
        <a:ext cx="3017440" cy="932755"/>
      </dsp:txXfrm>
    </dsp:sp>
    <dsp:sp modelId="{AF7CED04-00EB-4474-9E9D-326C4656376C}">
      <dsp:nvSpPr>
        <dsp:cNvPr id="0" name=""/>
        <dsp:cNvSpPr/>
      </dsp:nvSpPr>
      <dsp:spPr>
        <a:xfrm>
          <a:off x="576113" y="932755"/>
          <a:ext cx="3237209" cy="3237209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2B1ED-F214-4F74-87C6-46565184F70C}">
      <dsp:nvSpPr>
        <dsp:cNvPr id="0" name=""/>
        <dsp:cNvSpPr/>
      </dsp:nvSpPr>
      <dsp:spPr>
        <a:xfrm>
          <a:off x="2194718" y="932755"/>
          <a:ext cx="6034881" cy="32372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PSYCHOLOGICAL</a:t>
          </a:r>
          <a:endParaRPr lang="en-US" sz="2500" kern="1200" dirty="0"/>
        </a:p>
      </dsp:txBody>
      <dsp:txXfrm>
        <a:off x="2194718" y="932755"/>
        <a:ext cx="3017440" cy="932755"/>
      </dsp:txXfrm>
    </dsp:sp>
    <dsp:sp modelId="{D2B98703-6650-4020-8A6A-2754D0CCFB2E}">
      <dsp:nvSpPr>
        <dsp:cNvPr id="0" name=""/>
        <dsp:cNvSpPr/>
      </dsp:nvSpPr>
      <dsp:spPr>
        <a:xfrm>
          <a:off x="1152227" y="1865510"/>
          <a:ext cx="2084982" cy="20849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5BC59-A18F-4398-96C9-1AA2A3E3F9FD}">
      <dsp:nvSpPr>
        <dsp:cNvPr id="0" name=""/>
        <dsp:cNvSpPr/>
      </dsp:nvSpPr>
      <dsp:spPr>
        <a:xfrm>
          <a:off x="2194718" y="1790910"/>
          <a:ext cx="6034881" cy="20849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HISTORICAL</a:t>
          </a:r>
          <a:endParaRPr lang="en-US" sz="2500" kern="1200" dirty="0"/>
        </a:p>
      </dsp:txBody>
      <dsp:txXfrm>
        <a:off x="2194718" y="1790910"/>
        <a:ext cx="3017440" cy="932755"/>
      </dsp:txXfrm>
    </dsp:sp>
    <dsp:sp modelId="{C4FE6D49-347C-4485-AF5E-A19B0C328CAA}">
      <dsp:nvSpPr>
        <dsp:cNvPr id="0" name=""/>
        <dsp:cNvSpPr/>
      </dsp:nvSpPr>
      <dsp:spPr>
        <a:xfrm>
          <a:off x="1728340" y="2798266"/>
          <a:ext cx="932755" cy="9327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B02BC-3F27-4C44-806B-17E7EDFB6FE1}">
      <dsp:nvSpPr>
        <dsp:cNvPr id="0" name=""/>
        <dsp:cNvSpPr/>
      </dsp:nvSpPr>
      <dsp:spPr>
        <a:xfrm>
          <a:off x="2194718" y="2798266"/>
          <a:ext cx="6034881" cy="932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2194718" y="2798266"/>
        <a:ext cx="3017440" cy="932755"/>
      </dsp:txXfrm>
    </dsp:sp>
    <dsp:sp modelId="{5C00887A-E552-4EC6-B4A4-FBBA08896891}">
      <dsp:nvSpPr>
        <dsp:cNvPr id="0" name=""/>
        <dsp:cNvSpPr/>
      </dsp:nvSpPr>
      <dsp:spPr>
        <a:xfrm>
          <a:off x="5212159" y="0"/>
          <a:ext cx="3017440" cy="932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5212159" y="0"/>
        <a:ext cx="3017440" cy="932755"/>
      </dsp:txXfrm>
    </dsp:sp>
    <dsp:sp modelId="{0B699740-54BF-4FA5-823D-E55CFABA6972}">
      <dsp:nvSpPr>
        <dsp:cNvPr id="0" name=""/>
        <dsp:cNvSpPr/>
      </dsp:nvSpPr>
      <dsp:spPr>
        <a:xfrm>
          <a:off x="5212159" y="932755"/>
          <a:ext cx="3017440" cy="932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5212159" y="932755"/>
        <a:ext cx="3017440" cy="932755"/>
      </dsp:txXfrm>
    </dsp:sp>
    <dsp:sp modelId="{8119B718-6449-474F-A262-4F83797025B8}">
      <dsp:nvSpPr>
        <dsp:cNvPr id="0" name=""/>
        <dsp:cNvSpPr/>
      </dsp:nvSpPr>
      <dsp:spPr>
        <a:xfrm>
          <a:off x="5212159" y="1865510"/>
          <a:ext cx="3017440" cy="932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5212159" y="1865510"/>
        <a:ext cx="3017440" cy="932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029E3-B846-4681-9E8A-BB9A46C6D042}">
      <dsp:nvSpPr>
        <dsp:cNvPr id="0" name=""/>
        <dsp:cNvSpPr/>
      </dsp:nvSpPr>
      <dsp:spPr>
        <a:xfrm rot="16200000">
          <a:off x="-1219286" y="1221270"/>
          <a:ext cx="4389437" cy="1946895"/>
        </a:xfrm>
        <a:prstGeom prst="flowChartManualOperati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IDEALISM</a:t>
          </a:r>
          <a:endParaRPr lang="en-US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</a:rPr>
            <a:t>PLATO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The highest aim is the search for truth and values that will stand the test of time</a:t>
          </a:r>
          <a:endParaRPr lang="en-US" sz="1800" b="1" kern="1200" dirty="0"/>
        </a:p>
      </dsp:txBody>
      <dsp:txXfrm rot="5400000">
        <a:off x="1985" y="877886"/>
        <a:ext cx="1946895" cy="2633663"/>
      </dsp:txXfrm>
    </dsp:sp>
    <dsp:sp modelId="{FCA38521-00BB-486C-A8D1-8F807581EF70}">
      <dsp:nvSpPr>
        <dsp:cNvPr id="0" name=""/>
        <dsp:cNvSpPr/>
      </dsp:nvSpPr>
      <dsp:spPr>
        <a:xfrm rot="16200000">
          <a:off x="873625" y="1221270"/>
          <a:ext cx="4389437" cy="1946895"/>
        </a:xfrm>
        <a:prstGeom prst="flowChartManualOperati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REALISM</a:t>
          </a:r>
          <a:r>
            <a:rPr lang="en-US" sz="2400" b="1" kern="1200" dirty="0" smtClean="0"/>
            <a:t>-</a:t>
          </a:r>
          <a:r>
            <a:rPr lang="en-US" sz="1600" b="1" kern="1200" dirty="0" smtClean="0">
              <a:solidFill>
                <a:schemeClr val="tx1"/>
              </a:solidFill>
            </a:rPr>
            <a:t>ARISTOLTE</a:t>
          </a:r>
          <a:r>
            <a:rPr lang="en-US" sz="1800" b="1" kern="1200" dirty="0" smtClean="0"/>
            <a:t> Everything is derived from nature and subject to its laws</a:t>
          </a:r>
          <a:endParaRPr lang="en-US" sz="1800" b="1" kern="1200" dirty="0"/>
        </a:p>
      </dsp:txBody>
      <dsp:txXfrm rot="5400000">
        <a:off x="2094896" y="877886"/>
        <a:ext cx="1946895" cy="2633663"/>
      </dsp:txXfrm>
    </dsp:sp>
    <dsp:sp modelId="{B6659AB9-27E3-40EF-BE4E-09FB1C9BAF62}">
      <dsp:nvSpPr>
        <dsp:cNvPr id="0" name=""/>
        <dsp:cNvSpPr/>
      </dsp:nvSpPr>
      <dsp:spPr>
        <a:xfrm rot="16200000">
          <a:off x="2966537" y="1221270"/>
          <a:ext cx="4389437" cy="1946895"/>
        </a:xfrm>
        <a:prstGeom prst="flowChartManualOperati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PRAGMATISM</a:t>
          </a:r>
          <a:endParaRPr lang="en-US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</a:rPr>
            <a:t>DEWEY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Knowledge is a process in which reality is constantly changing</a:t>
          </a:r>
          <a:endParaRPr lang="en-US" sz="1800" b="1" kern="1200" dirty="0"/>
        </a:p>
      </dsp:txBody>
      <dsp:txXfrm rot="5400000">
        <a:off x="4187808" y="877886"/>
        <a:ext cx="1946895" cy="2633663"/>
      </dsp:txXfrm>
    </dsp:sp>
    <dsp:sp modelId="{85E7C49A-89C9-4297-8868-5718604FC356}">
      <dsp:nvSpPr>
        <dsp:cNvPr id="0" name=""/>
        <dsp:cNvSpPr/>
      </dsp:nvSpPr>
      <dsp:spPr>
        <a:xfrm rot="16200000">
          <a:off x="5059449" y="1221270"/>
          <a:ext cx="4389437" cy="1946895"/>
        </a:xfrm>
        <a:prstGeom prst="flowChartManualOperati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EXISTENIALISM</a:t>
          </a:r>
          <a:endParaRPr lang="en-US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</a:rPr>
            <a:t>GREENE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  person creates his/her own definition and thus creates his or her own essence … we are what we choose to be</a:t>
          </a:r>
          <a:endParaRPr lang="en-US" sz="1800" b="1" kern="1200" dirty="0"/>
        </a:p>
      </dsp:txBody>
      <dsp:txXfrm rot="5400000">
        <a:off x="6280720" y="877886"/>
        <a:ext cx="1946895" cy="2633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4FE66-DF1E-494D-A3B3-076B194A00E0}">
      <dsp:nvSpPr>
        <dsp:cNvPr id="0" name=""/>
        <dsp:cNvSpPr/>
      </dsp:nvSpPr>
      <dsp:spPr>
        <a:xfrm>
          <a:off x="3261359" y="1754"/>
          <a:ext cx="4892040" cy="1962522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PERENNIALISM </a:t>
          </a:r>
          <a:endParaRPr lang="en-US" sz="36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ESSENTIALISM </a:t>
          </a:r>
          <a:endParaRPr lang="en-US" sz="3600" kern="1200" dirty="0"/>
        </a:p>
      </dsp:txBody>
      <dsp:txXfrm>
        <a:off x="3261359" y="247069"/>
        <a:ext cx="4156094" cy="1471892"/>
      </dsp:txXfrm>
    </dsp:sp>
    <dsp:sp modelId="{A5A25296-6188-4AB4-A1CB-13EA4091D3D4}">
      <dsp:nvSpPr>
        <dsp:cNvPr id="0" name=""/>
        <dsp:cNvSpPr/>
      </dsp:nvSpPr>
      <dsp:spPr>
        <a:xfrm>
          <a:off x="0" y="1754"/>
          <a:ext cx="3261360" cy="196252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TRADITIONAL</a:t>
          </a:r>
          <a:endParaRPr lang="en-US" sz="3200" kern="1200" dirty="0"/>
        </a:p>
      </dsp:txBody>
      <dsp:txXfrm>
        <a:off x="95802" y="97556"/>
        <a:ext cx="3069756" cy="1770918"/>
      </dsp:txXfrm>
    </dsp:sp>
    <dsp:sp modelId="{E43D514E-E7FA-4DF5-9125-33A142C34964}">
      <dsp:nvSpPr>
        <dsp:cNvPr id="0" name=""/>
        <dsp:cNvSpPr/>
      </dsp:nvSpPr>
      <dsp:spPr>
        <a:xfrm>
          <a:off x="3362697" y="2088229"/>
          <a:ext cx="4790702" cy="2333517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PROGRESSIVISM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RECONSTRUCTIONISM</a:t>
          </a:r>
          <a:endParaRPr lang="en-US" sz="2400" kern="1200" dirty="0"/>
        </a:p>
      </dsp:txBody>
      <dsp:txXfrm>
        <a:off x="3362697" y="2379919"/>
        <a:ext cx="3915633" cy="1750137"/>
      </dsp:txXfrm>
    </dsp:sp>
    <dsp:sp modelId="{C6D86ECD-09AA-447E-B723-A7DBD92455CE}">
      <dsp:nvSpPr>
        <dsp:cNvPr id="0" name=""/>
        <dsp:cNvSpPr/>
      </dsp:nvSpPr>
      <dsp:spPr>
        <a:xfrm>
          <a:off x="2463" y="2346026"/>
          <a:ext cx="3357770" cy="196252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CONTEMPORARY</a:t>
          </a:r>
          <a:endParaRPr lang="en-US" sz="3200" kern="1200" dirty="0"/>
        </a:p>
      </dsp:txBody>
      <dsp:txXfrm>
        <a:off x="98265" y="2441828"/>
        <a:ext cx="3166166" cy="1770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old+timey+classroom+photos&amp;qs=AS&amp;sk=&amp;FORM=QBIR&amp;pq=old%20timey%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bag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dbag.com/hccs-hcc-system-home-departments-tle-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EDCU 2013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rgbClr val="FF0000"/>
                </a:solidFill>
              </a:rPr>
              <a:t>Focus</a:t>
            </a:r>
          </a:p>
          <a:p>
            <a:pPr algn="l"/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PHILOSOPHY AND CURRICULUM </a:t>
            </a:r>
            <a:r>
              <a:rPr lang="en-US" b="1" dirty="0" smtClean="0"/>
              <a:t> </a:t>
            </a:r>
          </a:p>
          <a:p>
            <a:pPr algn="l"/>
            <a:endParaRPr lang="en-US" b="1" dirty="0" smtClean="0"/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SHARMILA HARRY</a:t>
            </a:r>
          </a:p>
          <a:p>
            <a:pPr algn="l"/>
            <a:r>
              <a:rPr lang="en-US" b="1" dirty="0" smtClean="0"/>
              <a:t>  </a:t>
            </a:r>
            <a:r>
              <a:rPr lang="en-US" dirty="0" smtClean="0">
                <a:solidFill>
                  <a:schemeClr val="tx1"/>
                </a:solidFill>
              </a:rPr>
              <a:t>Lecturer</a:t>
            </a:r>
            <a:r>
              <a:rPr lang="en-US" b="1" dirty="0" smtClean="0"/>
              <a:t>                                                              </a:t>
            </a:r>
            <a:endParaRPr lang="en-US" b="1" dirty="0"/>
          </a:p>
        </p:txBody>
      </p:sp>
      <p:pic>
        <p:nvPicPr>
          <p:cNvPr id="1060" name="Picture 36" descr="C:\Users\Sharmila Nisha Harry\AppData\Local\Microsoft\Windows\Temporary Internet Files\Content.IE5\428IMV86\MC9001976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495800"/>
            <a:ext cx="3027630" cy="2074752"/>
          </a:xfrm>
          <a:prstGeom prst="rect">
            <a:avLst/>
          </a:prstGeom>
          <a:noFill/>
        </p:spPr>
      </p:pic>
      <p:pic>
        <p:nvPicPr>
          <p:cNvPr id="1067" name="Picture 43" descr="C:\Users\Sharmila Nisha Harry\AppData\Local\Microsoft\Windows\Temporary Internet Files\Content.IE5\428IMV86\MC9001685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057400"/>
            <a:ext cx="2895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PHILOSOPHIES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>EDUCATIONAL PHILOSOPHY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TT" dirty="0" smtClean="0"/>
              <a:t>Crucial</a:t>
            </a:r>
          </a:p>
          <a:p>
            <a:pPr>
              <a:buNone/>
            </a:pPr>
            <a:r>
              <a:rPr lang="en-TT" dirty="0" smtClean="0"/>
              <a:t> </a:t>
            </a:r>
          </a:p>
          <a:p>
            <a:pPr>
              <a:buNone/>
            </a:pPr>
            <a:r>
              <a:rPr lang="en-TT" dirty="0" smtClean="0"/>
              <a:t>          to any meaningful</a:t>
            </a:r>
          </a:p>
          <a:p>
            <a:pPr>
              <a:buNone/>
            </a:pPr>
            <a:endParaRPr lang="en-TT" dirty="0" smtClean="0"/>
          </a:p>
          <a:p>
            <a:pPr>
              <a:buNone/>
            </a:pPr>
            <a:r>
              <a:rPr lang="en-TT" dirty="0" smtClean="0"/>
              <a:t>                                 curriculum development</a:t>
            </a:r>
          </a:p>
          <a:p>
            <a:pPr>
              <a:buNone/>
            </a:pPr>
            <a:r>
              <a:rPr lang="en-TT" dirty="0" smtClean="0"/>
              <a:t>                                                                      </a:t>
            </a:r>
          </a:p>
          <a:p>
            <a:pPr>
              <a:buNone/>
            </a:pPr>
            <a:r>
              <a:rPr lang="en-TT" dirty="0" smtClean="0"/>
              <a:t>                                                                         activity</a:t>
            </a:r>
            <a:endParaRPr lang="en-T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PHILOSPHIES of EDUCATION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427054"/>
              </p:ext>
            </p:extLst>
          </p:nvPr>
        </p:nvGraphicFramePr>
        <p:xfrm>
          <a:off x="755576" y="1844824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Educational Philosophies </a:t>
            </a:r>
            <a:br>
              <a:rPr lang="en-US" sz="3600" dirty="0" smtClean="0"/>
            </a:br>
            <a:r>
              <a:rPr lang="en-US" sz="3600" dirty="0" smtClean="0"/>
              <a:t>(Ornstein &amp; </a:t>
            </a:r>
            <a:r>
              <a:rPr lang="en-US" sz="3600" dirty="0" err="1" smtClean="0"/>
              <a:t>Hunkins</a:t>
            </a:r>
            <a:r>
              <a:rPr lang="en-US" sz="3600" dirty="0" smtClean="0"/>
              <a:t>, 2004; Doll, 1993; Dewey, 1938)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>
              <a:buNone/>
            </a:pPr>
            <a:r>
              <a:rPr lang="en-US" sz="2800" dirty="0" smtClean="0"/>
              <a:t>(Aspects can be derived from the roots of idealism, realism, pragmatism and existentialism)</a:t>
            </a:r>
          </a:p>
          <a:p>
            <a:pPr marL="0">
              <a:buNone/>
            </a:pPr>
            <a:endParaRPr lang="en-US" sz="2800" dirty="0" smtClean="0"/>
          </a:p>
          <a:p>
            <a:r>
              <a:rPr lang="en-US" dirty="0" err="1" smtClean="0"/>
              <a:t>Perennialism</a:t>
            </a:r>
            <a:endParaRPr lang="en-US" dirty="0" smtClean="0"/>
          </a:p>
          <a:p>
            <a:r>
              <a:rPr lang="en-US" dirty="0" smtClean="0"/>
              <a:t>Essentialism</a:t>
            </a:r>
          </a:p>
          <a:p>
            <a:r>
              <a:rPr lang="en-US" dirty="0" smtClean="0"/>
              <a:t>Progressivism</a:t>
            </a:r>
          </a:p>
          <a:p>
            <a:r>
              <a:rPr lang="en-US" dirty="0" err="1" smtClean="0"/>
              <a:t>Reconstructionism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TT" dirty="0" smtClean="0"/>
              <a:t>                     </a:t>
            </a:r>
            <a:r>
              <a:rPr lang="en-TT" sz="4800" b="1" dirty="0" smtClean="0"/>
              <a:t>Traditional</a:t>
            </a:r>
          </a:p>
          <a:p>
            <a:pPr>
              <a:buNone/>
            </a:pPr>
            <a:endParaRPr lang="en-TT" sz="4800" dirty="0" smtClean="0"/>
          </a:p>
          <a:p>
            <a:pPr>
              <a:buNone/>
            </a:pPr>
            <a:r>
              <a:rPr lang="en-TT" sz="4800" dirty="0" smtClean="0"/>
              <a:t>   </a:t>
            </a:r>
            <a:r>
              <a:rPr lang="en-US" sz="3800" dirty="0" smtClean="0"/>
              <a:t>“</a:t>
            </a:r>
            <a:r>
              <a:rPr lang="en-US" sz="3800" b="1" dirty="0" smtClean="0"/>
              <a:t>I am turned into a sort of machine for observing facts and grinding out conclusions.”</a:t>
            </a:r>
          </a:p>
          <a:p>
            <a:pPr>
              <a:buNone/>
            </a:pPr>
            <a:r>
              <a:rPr lang="en-US" sz="4800" b="1" dirty="0" smtClean="0"/>
              <a:t>                      (</a:t>
            </a:r>
            <a:r>
              <a:rPr lang="en-US" sz="2800" b="1" dirty="0" err="1" smtClean="0"/>
              <a:t>Dawin</a:t>
            </a:r>
            <a:r>
              <a:rPr lang="en-US" sz="2800" b="1" dirty="0" smtClean="0"/>
              <a:t>, Charles R.-1809-1882)</a:t>
            </a:r>
          </a:p>
          <a:p>
            <a:pPr>
              <a:buNone/>
            </a:pPr>
            <a:endParaRPr lang="en-TT" sz="48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295400" y="17526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026" name="Picture 2" descr="C:\Users\Sharmila Nisha Harry\AppData\Local\Microsoft\Windows\Temporary Internet Files\Content.IE5\43B60555\MC9000710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70050"/>
            <a:ext cx="213360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Perennialism</a:t>
            </a:r>
            <a:r>
              <a:rPr lang="en-US" sz="3400" dirty="0" smtClean="0"/>
              <a:t> (Traditional)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Reality </a:t>
            </a:r>
            <a:r>
              <a:rPr lang="en-US" sz="2800" dirty="0" smtClean="0"/>
              <a:t>is unchanging</a:t>
            </a:r>
          </a:p>
          <a:p>
            <a:r>
              <a:rPr lang="en-US" sz="2800" b="1" dirty="0" smtClean="0"/>
              <a:t>Knowledge</a:t>
            </a:r>
            <a:r>
              <a:rPr lang="en-US" sz="2800" dirty="0" smtClean="0"/>
              <a:t> is absolute and unchanging and has stood the test of time and valued</a:t>
            </a:r>
          </a:p>
          <a:p>
            <a:r>
              <a:rPr lang="en-US" sz="2800" dirty="0" smtClean="0"/>
              <a:t>Knowledge is attained by recalling ideas</a:t>
            </a:r>
          </a:p>
          <a:p>
            <a:r>
              <a:rPr lang="en-US" sz="2800" b="1" dirty="0" smtClean="0"/>
              <a:t>Goal of education </a:t>
            </a:r>
            <a:r>
              <a:rPr lang="en-US" sz="2800" dirty="0" smtClean="0"/>
              <a:t>is to develop the rational person</a:t>
            </a:r>
          </a:p>
          <a:p>
            <a:r>
              <a:rPr lang="en-US" sz="2800" b="1" dirty="0" smtClean="0"/>
              <a:t>Curriculum -o</a:t>
            </a:r>
            <a:r>
              <a:rPr lang="en-US" sz="2800" dirty="0" smtClean="0"/>
              <a:t>ne common curriculum, little attempt to adapt curriculum to students’ needs and interests</a:t>
            </a:r>
          </a:p>
          <a:p>
            <a:r>
              <a:rPr lang="en-US" sz="2800" b="1" dirty="0" smtClean="0"/>
              <a:t>The teacher </a:t>
            </a:r>
            <a:r>
              <a:rPr lang="en-US" sz="2800" dirty="0" smtClean="0"/>
              <a:t>and </a:t>
            </a:r>
            <a:r>
              <a:rPr lang="en-US" sz="2800" b="1" dirty="0" smtClean="0"/>
              <a:t>the textbook </a:t>
            </a:r>
            <a:r>
              <a:rPr lang="en-US" sz="2800" dirty="0" smtClean="0"/>
              <a:t>are the sources of authority in the field of knowledge being attained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Perennialism</a:t>
            </a:r>
            <a:r>
              <a:rPr lang="en-US" dirty="0" smtClean="0"/>
              <a:t> (Traditional)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Heavily subject-centered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Reject subjects as art, music, physical education and vocational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student’s </a:t>
            </a:r>
            <a:r>
              <a:rPr lang="en-US" dirty="0" smtClean="0"/>
              <a:t>mind is regarded as a sponge</a:t>
            </a:r>
            <a:endParaRPr lang="en-T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Perennialism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07128"/>
            <a:ext cx="6848475" cy="452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00" y="6324600"/>
            <a:ext cx="8116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T" sz="1000" dirty="0" smtClean="0">
                <a:hlinkClick r:id="rId3"/>
              </a:rPr>
              <a:t>A  </a:t>
            </a:r>
            <a:r>
              <a:rPr lang="en-TT" sz="1000" dirty="0" err="1" smtClean="0">
                <a:hlinkClick r:id="rId3"/>
              </a:rPr>
              <a:t>Perenialist</a:t>
            </a:r>
            <a:r>
              <a:rPr lang="en-TT" sz="1000" dirty="0" smtClean="0">
                <a:hlinkClick r:id="rId3"/>
              </a:rPr>
              <a:t> </a:t>
            </a:r>
            <a:r>
              <a:rPr lang="en-TT" sz="1000" dirty="0">
                <a:hlinkClick r:id="rId3"/>
              </a:rPr>
              <a:t> </a:t>
            </a:r>
            <a:r>
              <a:rPr lang="en-TT" sz="1000" dirty="0" smtClean="0">
                <a:hlinkClick r:id="rId3"/>
              </a:rPr>
              <a:t>Classroom</a:t>
            </a:r>
          </a:p>
          <a:p>
            <a:r>
              <a:rPr lang="en-TT" sz="1000" dirty="0" smtClean="0">
                <a:hlinkClick r:id="rId3"/>
              </a:rPr>
              <a:t>Retrieved from: http</a:t>
            </a:r>
            <a:r>
              <a:rPr lang="en-TT" sz="1000" dirty="0">
                <a:hlinkClick r:id="rId3"/>
              </a:rPr>
              <a:t>://www.bing.com/images/search?q=old+timey+classroom+photos&amp;qs=AS&amp;sk=&amp;</a:t>
            </a:r>
            <a:r>
              <a:rPr lang="en-TT" sz="1000" dirty="0" smtClean="0">
                <a:hlinkClick r:id="rId3"/>
              </a:rPr>
              <a:t>FORM=QBIR&amp;pq=old%20timey%20</a:t>
            </a:r>
            <a:endParaRPr lang="en-TT" sz="1000" dirty="0" smtClean="0"/>
          </a:p>
          <a:p>
            <a:r>
              <a:rPr lang="en-TT" sz="1000" dirty="0" err="1" smtClean="0"/>
              <a:t>class&amp;sc</a:t>
            </a:r>
            <a:r>
              <a:rPr lang="en-TT" sz="1000" dirty="0" smtClean="0"/>
              <a:t>=1-15&amp;sp=1&amp;qs=</a:t>
            </a:r>
            <a:r>
              <a:rPr lang="en-TT" sz="1000" dirty="0" err="1" smtClean="0"/>
              <a:t>AS&amp;sk</a:t>
            </a:r>
            <a:r>
              <a:rPr lang="en-TT" sz="1000" dirty="0"/>
              <a:t>=#x0y0</a:t>
            </a:r>
          </a:p>
        </p:txBody>
      </p:sp>
    </p:spTree>
    <p:extLst>
      <p:ext uri="{BB962C8B-B14F-4D97-AF65-F5344CB8AC3E}">
        <p14:creationId xmlns:p14="http://schemas.microsoft.com/office/powerpoint/2010/main" val="30409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 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971800" y="1447800"/>
            <a:ext cx="3581400" cy="1905000"/>
          </a:xfrm>
          <a:prstGeom prst="cloudCallout">
            <a:avLst>
              <a:gd name="adj1" fmla="val -36798"/>
              <a:gd name="adj2" fmla="val 58864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THINKING ALLOWED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26473"/>
            <a:ext cx="53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</a:rPr>
              <a:t>x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96572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3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Perennialist</a:t>
            </a:r>
            <a:r>
              <a:rPr lang="en-US" dirty="0" smtClean="0"/>
              <a:t> Classroom Layout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To explore core educational philosophies</a:t>
            </a:r>
          </a:p>
          <a:p>
            <a:endParaRPr lang="en-US" dirty="0" smtClean="0"/>
          </a:p>
          <a:p>
            <a:r>
              <a:rPr lang="en-US" dirty="0" smtClean="0"/>
              <a:t>To identify the philosophy/</a:t>
            </a:r>
            <a:r>
              <a:rPr lang="en-US" dirty="0" err="1" smtClean="0"/>
              <a:t>ies</a:t>
            </a:r>
            <a:r>
              <a:rPr lang="en-US" dirty="0" smtClean="0"/>
              <a:t> which underpin teaching in your schools</a:t>
            </a:r>
          </a:p>
          <a:p>
            <a:r>
              <a:rPr lang="en-US" dirty="0" smtClean="0"/>
              <a:t>To analyze the philosophies that influence the curriculum</a:t>
            </a:r>
          </a:p>
          <a:p>
            <a:r>
              <a:rPr lang="en-US" dirty="0" smtClean="0"/>
              <a:t>To critically assess their schools’ philosophy</a:t>
            </a:r>
          </a:p>
          <a:p>
            <a:r>
              <a:rPr lang="en-US" dirty="0" smtClean="0"/>
              <a:t>To reflect on your personal teaching philosophy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on the teacher and subject area rather than the learner.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rejects </a:t>
            </a:r>
            <a:r>
              <a:rPr lang="en-US" dirty="0"/>
              <a:t>subjects </a:t>
            </a:r>
            <a:r>
              <a:rPr lang="en-US" dirty="0" smtClean="0"/>
              <a:t>that fosters creativity such as music and art.</a:t>
            </a:r>
          </a:p>
          <a:p>
            <a:endParaRPr lang="en-US" dirty="0" smtClean="0"/>
          </a:p>
          <a:p>
            <a:r>
              <a:rPr lang="en-US" dirty="0" smtClean="0"/>
              <a:t> on the academic performance of the learner.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on conformity, compliance with authority, knowledge and </a:t>
            </a:r>
            <a:r>
              <a:rPr lang="en-US" dirty="0" smtClean="0"/>
              <a:t>discipline.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Essentialism (Traditional)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dirty="0" smtClean="0"/>
          </a:p>
          <a:p>
            <a:r>
              <a:rPr lang="en-US" sz="3000" b="1" dirty="0" smtClean="0"/>
              <a:t>Reality </a:t>
            </a:r>
            <a:r>
              <a:rPr lang="en-US" sz="3000" dirty="0" smtClean="0"/>
              <a:t>and knowledge – absolute</a:t>
            </a:r>
          </a:p>
          <a:p>
            <a:r>
              <a:rPr lang="en-US" sz="3000" b="1" dirty="0" smtClean="0"/>
              <a:t>Students</a:t>
            </a:r>
            <a:r>
              <a:rPr lang="en-US" sz="3000" dirty="0" smtClean="0"/>
              <a:t> should master the three R’s (reading, writing and arithmetic) at primary level</a:t>
            </a:r>
          </a:p>
          <a:p>
            <a:r>
              <a:rPr lang="en-US" sz="3000" dirty="0" smtClean="0"/>
              <a:t>Require students to absorb transmitted knowledge</a:t>
            </a:r>
          </a:p>
          <a:p>
            <a:r>
              <a:rPr lang="en-US" sz="3000" b="1" dirty="0" smtClean="0"/>
              <a:t>Curriculum</a:t>
            </a:r>
            <a:r>
              <a:rPr lang="en-US" sz="3000" dirty="0" smtClean="0"/>
              <a:t> -one common curriculum regardless of interests and abilities</a:t>
            </a:r>
          </a:p>
          <a:p>
            <a:r>
              <a:rPr lang="en-US" sz="3000" b="1" dirty="0" smtClean="0"/>
              <a:t>Teacher </a:t>
            </a:r>
            <a:r>
              <a:rPr lang="en-US" sz="3000" dirty="0" smtClean="0"/>
              <a:t>as the authority figure and in control of classroom</a:t>
            </a:r>
            <a:endParaRPr lang="en-US" sz="3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Progressivism (Non-Traditional)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Reality and knowledge are ever-changing</a:t>
            </a:r>
          </a:p>
          <a:p>
            <a:r>
              <a:rPr lang="en-US" dirty="0" smtClean="0"/>
              <a:t>Knowledge arrived through experience and experimentation</a:t>
            </a:r>
          </a:p>
          <a:p>
            <a:r>
              <a:rPr lang="en-US" dirty="0" smtClean="0"/>
              <a:t>What is good, benefits the individual and society</a:t>
            </a:r>
          </a:p>
          <a:p>
            <a:r>
              <a:rPr lang="en-US" dirty="0" smtClean="0"/>
              <a:t>Curriculum is interdisciplinary (Dewey, 1916)</a:t>
            </a:r>
          </a:p>
          <a:p>
            <a:r>
              <a:rPr lang="en-US" dirty="0" smtClean="0"/>
              <a:t>Book and subject matter not sources of ultimate knowledge but part of the learning process (Dewey, 1916)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Progressivism cont’d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Teacher as guide</a:t>
            </a:r>
          </a:p>
          <a:p>
            <a:r>
              <a:rPr lang="en-US" dirty="0" smtClean="0"/>
              <a:t>Focus on the learner rather than subject – their experience central</a:t>
            </a:r>
          </a:p>
          <a:p>
            <a:r>
              <a:rPr lang="en-US" dirty="0" smtClean="0"/>
              <a:t>Emphasize activities and experiences</a:t>
            </a:r>
          </a:p>
          <a:p>
            <a:r>
              <a:rPr lang="en-US" dirty="0" smtClean="0"/>
              <a:t>Encourage cooperative group – learning activities, not passivity </a:t>
            </a:r>
          </a:p>
          <a:p>
            <a:r>
              <a:rPr lang="en-US" dirty="0" smtClean="0"/>
              <a:t>Use local resources not static aims and materials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Progressivism?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placed mainly on the learner. </a:t>
            </a:r>
          </a:p>
          <a:p>
            <a:endParaRPr lang="en-US" dirty="0" smtClean="0"/>
          </a:p>
          <a:p>
            <a:r>
              <a:rPr lang="en-US" dirty="0" smtClean="0"/>
              <a:t>To foster holistic development of the learner. </a:t>
            </a:r>
          </a:p>
          <a:p>
            <a:endParaRPr lang="en-US" dirty="0" smtClean="0"/>
          </a:p>
          <a:p>
            <a:r>
              <a:rPr lang="en-US" dirty="0" smtClean="0"/>
              <a:t>To encourage active learning. </a:t>
            </a:r>
          </a:p>
          <a:p>
            <a:endParaRPr lang="en-US" dirty="0" smtClean="0"/>
          </a:p>
          <a:p>
            <a:r>
              <a:rPr lang="en-US" dirty="0" smtClean="0"/>
              <a:t>Is on making learning more meaningful.  </a:t>
            </a:r>
          </a:p>
          <a:p>
            <a:endParaRPr lang="en-US" dirty="0" smtClean="0"/>
          </a:p>
          <a:p>
            <a:r>
              <a:rPr lang="en-US" dirty="0" smtClean="0"/>
              <a:t>Is on building independent learners who are able to think critically.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Social </a:t>
            </a:r>
            <a:r>
              <a:rPr lang="en-US" sz="3600" dirty="0" err="1" smtClean="0"/>
              <a:t>Reconstructionism</a:t>
            </a:r>
            <a:r>
              <a:rPr lang="en-US" sz="3600" dirty="0" smtClean="0"/>
              <a:t> (Non-Traditional 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Reality is evolving in an evolving society </a:t>
            </a:r>
          </a:p>
          <a:p>
            <a:r>
              <a:rPr lang="en-US" dirty="0" smtClean="0"/>
              <a:t>We must all be involved in the effort to improve the social and cultural context</a:t>
            </a:r>
          </a:p>
          <a:p>
            <a:r>
              <a:rPr lang="en-US" dirty="0" smtClean="0"/>
              <a:t>Focuses on needs of society and those oppressed by it</a:t>
            </a:r>
          </a:p>
          <a:p>
            <a:r>
              <a:rPr lang="en-US" dirty="0" smtClean="0"/>
              <a:t>Value subjects like Social Studies, critical pedagogies, problem solving skills – needed to address society problems</a:t>
            </a:r>
          </a:p>
          <a:p>
            <a:r>
              <a:rPr lang="en-US" dirty="0" smtClean="0"/>
              <a:t>Curriculum based on social issues</a:t>
            </a:r>
          </a:p>
          <a:p>
            <a:r>
              <a:rPr lang="en-US" dirty="0" smtClean="0"/>
              <a:t>Teacher as change agent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Traditionalists argue that:</a:t>
            </a:r>
          </a:p>
          <a:p>
            <a:pPr>
              <a:buNone/>
            </a:pPr>
            <a:endParaRPr lang="en-US" sz="1300" dirty="0" smtClean="0"/>
          </a:p>
          <a:p>
            <a:r>
              <a:rPr lang="en-US" dirty="0" smtClean="0"/>
              <a:t>The best approach to schooling is to fill the minds of students with information from a wealth of precious sources in the ancient and modern world;</a:t>
            </a:r>
          </a:p>
          <a:p>
            <a:pPr>
              <a:buNone/>
            </a:pPr>
            <a:endParaRPr lang="en-US" sz="1300" dirty="0" smtClean="0"/>
          </a:p>
          <a:p>
            <a:r>
              <a:rPr lang="en-US" dirty="0" smtClean="0"/>
              <a:t>Liberal studies to be superior to all others;</a:t>
            </a:r>
          </a:p>
          <a:p>
            <a:pPr>
              <a:buNone/>
            </a:pPr>
            <a:endParaRPr lang="en-US" sz="1300" dirty="0" smtClean="0"/>
          </a:p>
          <a:p>
            <a:r>
              <a:rPr lang="en-US" dirty="0" smtClean="0"/>
              <a:t>Curricula should be differentiated to cultivate an intellectual elite;</a:t>
            </a:r>
          </a:p>
          <a:p>
            <a:pPr>
              <a:buNone/>
            </a:pPr>
            <a:endParaRPr lang="en-US" sz="1300" dirty="0" smtClean="0"/>
          </a:p>
          <a:p>
            <a:r>
              <a:rPr lang="en-US" dirty="0" smtClean="0"/>
              <a:t>One should accept the world as it is and then confirm to it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Progressivists, on the other hand, believe that: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3000" dirty="0" smtClean="0"/>
              <a:t>Learners should be encouraged to take from accumulated human knowledge;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The liberal and the practical arts have equal value;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Widely differentiated curricula help develop the uniqueness of each human being regardless of his or her seeming lack of promise and potential;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9666" y="323211"/>
            <a:ext cx="7069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Comparison of Attributes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33" y="2219852"/>
            <a:ext cx="4353533" cy="3820058"/>
          </a:xfrm>
        </p:spPr>
      </p:pic>
      <p:sp>
        <p:nvSpPr>
          <p:cNvPr id="2" name="TextBox 1"/>
          <p:cNvSpPr txBox="1"/>
          <p:nvPr/>
        </p:nvSpPr>
        <p:spPr>
          <a:xfrm>
            <a:off x="609600" y="5703653"/>
            <a:ext cx="839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1: A comparison of Attributes of Educational Philosophies. Adapted </a:t>
            </a:r>
            <a:r>
              <a:rPr lang="en-US" sz="1200" dirty="0"/>
              <a:t>from </a:t>
            </a:r>
            <a:r>
              <a:rPr lang="en-US" sz="1200" i="1" dirty="0">
                <a:hlinkClick r:id="rId3"/>
              </a:rPr>
              <a:t>http://</a:t>
            </a:r>
            <a:r>
              <a:rPr lang="en-US" sz="1200" i="1" dirty="0" smtClean="0">
                <a:hlinkClick r:id="rId3"/>
              </a:rPr>
              <a:t>www.readbag.com/</a:t>
            </a:r>
            <a:r>
              <a:rPr lang="en-US" sz="1200" i="1" dirty="0" smtClean="0"/>
              <a:t>, </a:t>
            </a:r>
          </a:p>
          <a:p>
            <a:r>
              <a:rPr lang="en-US" sz="1200" dirty="0" smtClean="0"/>
              <a:t>by L. </a:t>
            </a:r>
            <a:r>
              <a:rPr lang="en-US" sz="1200" dirty="0" err="1" smtClean="0"/>
              <a:t>Ornstien</a:t>
            </a:r>
            <a:r>
              <a:rPr lang="en-US" sz="1200" dirty="0" smtClean="0"/>
              <a:t>, 2006. Retrieved </a:t>
            </a:r>
            <a:r>
              <a:rPr lang="en-US" sz="1200" dirty="0"/>
              <a:t>from  </a:t>
            </a:r>
            <a:r>
              <a:rPr lang="en-US" sz="1200" dirty="0" smtClean="0"/>
              <a:t>October 7, 2012,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www.readbag.com/hccs-hcc-system-home-departments-tle-</a:t>
            </a:r>
            <a:endParaRPr lang="en-US" sz="1200" dirty="0" smtClean="0"/>
          </a:p>
          <a:p>
            <a:r>
              <a:rPr lang="en-US" sz="1200" dirty="0" smtClean="0"/>
              <a:t>programs-workshop-learning-resources-tle-program-workshop-resources-pdf-files-learner-centered-workshop-</a:t>
            </a:r>
          </a:p>
          <a:p>
            <a:r>
              <a:rPr lang="en-US" sz="1200" dirty="0" smtClean="0"/>
              <a:t>comparison-</a:t>
            </a:r>
            <a:r>
              <a:rPr lang="en-US" sz="1200" dirty="0" err="1" smtClean="0"/>
              <a:t>edu</a:t>
            </a:r>
            <a:r>
              <a:rPr lang="en-US" sz="1200" dirty="0" smtClean="0"/>
              <a:t>-</a:t>
            </a:r>
            <a:r>
              <a:rPr lang="en-US" sz="1200" dirty="0" err="1" smtClean="0"/>
              <a:t>philo</a:t>
            </a:r>
            <a:r>
              <a:rPr lang="en-US" sz="1200" dirty="0" smtClean="0"/>
              <a:t>. Copyright 2006. Reprinted with permission. </a:t>
            </a:r>
            <a:endParaRPr lang="en-TT" sz="1200" i="1" dirty="0"/>
          </a:p>
        </p:txBody>
      </p:sp>
    </p:spTree>
    <p:extLst>
      <p:ext uri="{BB962C8B-B14F-4D97-AF65-F5344CB8AC3E}">
        <p14:creationId xmlns:p14="http://schemas.microsoft.com/office/powerpoint/2010/main" val="26422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ELEMENTS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472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SOCIO-CULTURAL</a:t>
            </a:r>
            <a:endParaRPr lang="en-US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Expressions of Education Philosophy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Traditional or Contemporary?</a:t>
            </a:r>
            <a:endParaRPr lang="en-US" sz="4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/>
              <a:t>Critical Reflection</a:t>
            </a:r>
            <a:endParaRPr lang="en-T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TT" dirty="0" smtClean="0"/>
          </a:p>
          <a:p>
            <a:pPr>
              <a:buNone/>
            </a:pPr>
            <a:endParaRPr lang="en-TT" dirty="0"/>
          </a:p>
          <a:p>
            <a:pPr>
              <a:buNone/>
            </a:pPr>
            <a:r>
              <a:rPr lang="en-TT" sz="5400" dirty="0" smtClean="0"/>
              <a:t>    </a:t>
            </a:r>
            <a:r>
              <a:rPr lang="en-TT" sz="5400" b="1" dirty="0" smtClean="0"/>
              <a:t>The Colonial Curriculum</a:t>
            </a:r>
            <a:endParaRPr lang="en-TT" sz="5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/>
              <a:t>Critical Reflection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TT" dirty="0" smtClean="0"/>
              <a:t> </a:t>
            </a:r>
          </a:p>
          <a:p>
            <a:pPr>
              <a:buNone/>
            </a:pPr>
            <a:r>
              <a:rPr lang="en-TT" dirty="0" smtClean="0"/>
              <a:t>You may well</a:t>
            </a:r>
          </a:p>
          <a:p>
            <a:pPr>
              <a:buNone/>
            </a:pPr>
            <a:r>
              <a:rPr lang="en-TT" dirty="0"/>
              <a:t> </a:t>
            </a:r>
            <a:r>
              <a:rPr lang="en-TT" dirty="0" smtClean="0"/>
              <a:t>           have been educated through a </a:t>
            </a:r>
          </a:p>
          <a:p>
            <a:pPr>
              <a:buNone/>
            </a:pPr>
            <a:r>
              <a:rPr lang="en-TT" dirty="0"/>
              <a:t> </a:t>
            </a:r>
            <a:r>
              <a:rPr lang="en-TT" dirty="0" smtClean="0"/>
              <a:t>                           </a:t>
            </a:r>
            <a:r>
              <a:rPr lang="en-TT" b="1" dirty="0" smtClean="0"/>
              <a:t>curriculum</a:t>
            </a:r>
          </a:p>
          <a:p>
            <a:pPr>
              <a:buNone/>
            </a:pPr>
            <a:r>
              <a:rPr lang="en-TT" dirty="0"/>
              <a:t> </a:t>
            </a:r>
            <a:r>
              <a:rPr lang="en-TT" dirty="0" smtClean="0"/>
              <a:t>                                  that was</a:t>
            </a:r>
          </a:p>
          <a:p>
            <a:pPr>
              <a:buNone/>
            </a:pPr>
            <a:r>
              <a:rPr lang="en-TT" dirty="0"/>
              <a:t> </a:t>
            </a:r>
            <a:r>
              <a:rPr lang="en-TT" dirty="0" smtClean="0"/>
              <a:t>                                        heavily </a:t>
            </a:r>
            <a:r>
              <a:rPr lang="en-TT" sz="4800" b="1" dirty="0" smtClean="0"/>
              <a:t>perrenialist</a:t>
            </a:r>
          </a:p>
          <a:p>
            <a:pPr>
              <a:buNone/>
            </a:pPr>
            <a:r>
              <a:rPr lang="en-TT" dirty="0"/>
              <a:t> </a:t>
            </a:r>
            <a:r>
              <a:rPr lang="en-TT" dirty="0" smtClean="0"/>
              <a:t>                                                             in its </a:t>
            </a:r>
            <a:r>
              <a:rPr lang="en-TT" b="1" dirty="0" smtClean="0"/>
              <a:t>philosophy</a:t>
            </a:r>
          </a:p>
          <a:p>
            <a:pPr>
              <a:buNone/>
            </a:pPr>
            <a:r>
              <a:rPr lang="en-TT" dirty="0"/>
              <a:t> </a:t>
            </a:r>
            <a:r>
              <a:rPr lang="en-TT" dirty="0" smtClean="0"/>
              <a:t>       </a:t>
            </a:r>
            <a:endParaRPr lang="en-T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2291" name="Content Placeholder 3" descr="curriculum cartoons, curriculum cartoon, curriculum picture, curriculum pictures, curriculum image, curriculum images, curriculum illustration, curriculum illustrations 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758281"/>
            <a:ext cx="38100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600" dirty="0" smtClean="0"/>
              <a:t>“</a:t>
            </a:r>
            <a:r>
              <a:rPr lang="en-US" sz="3600" b="1" dirty="0" smtClean="0"/>
              <a:t>I am turned into a sort of machine for observing facts and grinding out conclusions.”</a:t>
            </a:r>
          </a:p>
          <a:p>
            <a:pPr>
              <a:buNone/>
            </a:pPr>
            <a:r>
              <a:rPr lang="en-US" sz="3600" b="1" dirty="0" smtClean="0"/>
              <a:t>                      (</a:t>
            </a:r>
            <a:r>
              <a:rPr lang="en-US" sz="2400" b="1" dirty="0" err="1" smtClean="0"/>
              <a:t>Dawin</a:t>
            </a:r>
            <a:r>
              <a:rPr lang="en-US" sz="2400" b="1" dirty="0" smtClean="0"/>
              <a:t>, Charles R.-1809-1882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Carl Campbell in </a:t>
            </a:r>
            <a:r>
              <a:rPr lang="en-US" i="1" dirty="0" smtClean="0"/>
              <a:t>Colony and Nation</a:t>
            </a:r>
            <a:r>
              <a:rPr lang="en-US" dirty="0" smtClean="0"/>
              <a:t> describes the colonial curriculum as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</a:t>
            </a:r>
          </a:p>
          <a:p>
            <a:pPr>
              <a:buNone/>
            </a:pPr>
            <a:r>
              <a:rPr lang="en-US" dirty="0" smtClean="0"/>
              <a:t>                    “always bookish” (21)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subjects were studied from only books as opposed to an integration of books, students environmental experiences and interests.  </a:t>
            </a:r>
            <a:endParaRPr lang="en-T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 Game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From the pictures guess whether it is a </a:t>
            </a:r>
            <a:r>
              <a:rPr lang="en-US" sz="3600" dirty="0" err="1" smtClean="0"/>
              <a:t>perennialist</a:t>
            </a:r>
            <a:r>
              <a:rPr lang="en-US" sz="3600" dirty="0" smtClean="0"/>
              <a:t> or </a:t>
            </a:r>
            <a:r>
              <a:rPr lang="en-US" sz="3600" dirty="0" err="1" smtClean="0"/>
              <a:t>progressivist</a:t>
            </a:r>
            <a:r>
              <a:rPr lang="en-US" sz="3600" dirty="0" smtClean="0"/>
              <a:t>  type of educational system that is fostering the behavior. </a:t>
            </a:r>
          </a:p>
          <a:p>
            <a:r>
              <a:rPr lang="en-US" sz="3600" dirty="0" smtClean="0"/>
              <a:t>State why you made your decision.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51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572000" cy="467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84118"/>
            <a:ext cx="452084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9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447800"/>
          </a:xfrm>
        </p:spPr>
        <p:txBody>
          <a:bodyPr>
            <a:normAutofit/>
          </a:bodyPr>
          <a:lstStyle/>
          <a:p>
            <a:r>
              <a:rPr lang="en-US" sz="4900" dirty="0" smtClean="0"/>
              <a:t>The Philosophical Perspective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marL="1097280" indent="-514350">
              <a:buFont typeface="+mj-lt"/>
              <a:buAutoNum type="arabicPeriod"/>
            </a:pPr>
            <a:r>
              <a:rPr lang="en-US" dirty="0" smtClean="0"/>
              <a:t>What should to be taught?</a:t>
            </a:r>
          </a:p>
          <a:p>
            <a:pPr marL="1097280" indent="-514350">
              <a:buFont typeface="+mj-lt"/>
              <a:buAutoNum type="arabicPeriod"/>
            </a:pPr>
            <a:r>
              <a:rPr lang="en-US" dirty="0" smtClean="0"/>
              <a:t>In what ways should things be taught?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3056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3937" y="386301"/>
            <a:ext cx="532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was an awesome fieldtrip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6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T" dirty="0" smtClean="0"/>
              <a:t>How</a:t>
            </a:r>
          </a:p>
          <a:p>
            <a:pPr marL="0" indent="0">
              <a:buNone/>
            </a:pPr>
            <a:r>
              <a:rPr lang="en-TT" dirty="0"/>
              <a:t> </a:t>
            </a:r>
            <a:r>
              <a:rPr lang="en-TT" dirty="0" smtClean="0"/>
              <a:t>                 To </a:t>
            </a:r>
          </a:p>
          <a:p>
            <a:pPr marL="0" indent="0">
              <a:buNone/>
            </a:pPr>
            <a:r>
              <a:rPr lang="en-TT" dirty="0"/>
              <a:t> </a:t>
            </a:r>
            <a:r>
              <a:rPr lang="en-TT" dirty="0" smtClean="0"/>
              <a:t>                            Think</a:t>
            </a:r>
          </a:p>
          <a:p>
            <a:pPr marL="0" indent="0">
              <a:buNone/>
            </a:pPr>
            <a:r>
              <a:rPr lang="en-TT" dirty="0"/>
              <a:t> </a:t>
            </a:r>
            <a:r>
              <a:rPr lang="en-TT" dirty="0" smtClean="0"/>
              <a:t>                                        </a:t>
            </a:r>
          </a:p>
          <a:p>
            <a:pPr marL="0" indent="0">
              <a:buNone/>
            </a:pPr>
            <a:r>
              <a:rPr lang="en-TT" b="1" dirty="0"/>
              <a:t> </a:t>
            </a:r>
            <a:r>
              <a:rPr lang="en-TT" b="1" dirty="0" smtClean="0"/>
              <a:t>                                        NOT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r>
              <a:rPr lang="en-TT" dirty="0" smtClean="0"/>
              <a:t>                      </a:t>
            </a:r>
          </a:p>
          <a:p>
            <a:pPr marL="0" indent="0">
              <a:buNone/>
            </a:pPr>
            <a:r>
              <a:rPr lang="en-TT" dirty="0"/>
              <a:t> </a:t>
            </a:r>
            <a:r>
              <a:rPr lang="en-TT" dirty="0" smtClean="0"/>
              <a:t>                                What to Think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971279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TT" sz="3200" dirty="0"/>
              <a:t>Dwayne Bravo showed his class once again with a century in the Hobart Test</a:t>
            </a:r>
            <a:br>
              <a:rPr lang="en-TT" sz="3200" dirty="0"/>
            </a:br>
            <a:endParaRPr lang="en-TT" sz="3200" dirty="0"/>
          </a:p>
        </p:txBody>
      </p:sp>
      <p:pic>
        <p:nvPicPr>
          <p:cNvPr id="4" name="Content Placeholder 3" descr="http://p.imgci.com/db/PICTURES/CMS/228800/22880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69" y="1935163"/>
            <a:ext cx="6105862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961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220" y="2236311"/>
            <a:ext cx="2575560" cy="37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32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Picture 4" descr="Free_3D_White_Christmas_Screensaver_I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9380" y="2693511"/>
            <a:ext cx="3825240" cy="28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78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Philosophy of Teaching</a:t>
            </a:r>
            <a:br>
              <a:rPr lang="en-US" dirty="0" smtClean="0"/>
            </a:b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TT" b="1" dirty="0" smtClean="0"/>
              <a:t>What is a Philosophy of Teaching</a:t>
            </a:r>
            <a:r>
              <a:rPr lang="en-TT" dirty="0" smtClean="0"/>
              <a:t>?</a:t>
            </a:r>
          </a:p>
          <a:p>
            <a:pPr>
              <a:buNone/>
            </a:pPr>
            <a:endParaRPr lang="en-TT" dirty="0" smtClean="0"/>
          </a:p>
          <a:p>
            <a:pPr>
              <a:buNone/>
            </a:pPr>
            <a:r>
              <a:rPr lang="en-TT" dirty="0" smtClean="0"/>
              <a:t>       “a personal set of values in teaching that…represents the important and stable ideas, beliefs, assumptions that affect our behaviours.”</a:t>
            </a:r>
          </a:p>
          <a:p>
            <a:pPr>
              <a:buNone/>
            </a:pPr>
            <a:r>
              <a:rPr lang="en-TT" dirty="0" smtClean="0"/>
              <a:t>                                     (Fuhrman &amp; </a:t>
            </a:r>
            <a:r>
              <a:rPr lang="en-TT" dirty="0" err="1" smtClean="0"/>
              <a:t>Grasha</a:t>
            </a:r>
            <a:r>
              <a:rPr lang="en-TT" dirty="0" smtClean="0"/>
              <a:t>, 1999)</a:t>
            </a:r>
            <a:endParaRPr lang="en-TT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Philosophy of Teaching</a:t>
            </a:r>
            <a:br>
              <a:rPr lang="en-US" dirty="0" smtClean="0"/>
            </a:b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TT" b="1" dirty="0" smtClean="0"/>
              <a:t>What is the Purpose of Articulating a    Philosophy of Teaching?</a:t>
            </a:r>
          </a:p>
          <a:p>
            <a:pPr marL="0" indent="0">
              <a:buNone/>
            </a:pPr>
            <a:endParaRPr lang="en-TT" dirty="0" smtClean="0"/>
          </a:p>
          <a:p>
            <a:r>
              <a:rPr lang="en-TT" dirty="0"/>
              <a:t>Dictate your perspectives and actions in the learning </a:t>
            </a:r>
            <a:r>
              <a:rPr lang="en-TT" dirty="0" smtClean="0"/>
              <a:t>environment</a:t>
            </a:r>
          </a:p>
          <a:p>
            <a:pPr marL="0" indent="0">
              <a:buNone/>
            </a:pPr>
            <a:endParaRPr lang="en-TT" dirty="0"/>
          </a:p>
          <a:p>
            <a:r>
              <a:rPr lang="en-TT" dirty="0"/>
              <a:t>Impact on the learners in your classroom</a:t>
            </a:r>
          </a:p>
          <a:p>
            <a:endParaRPr lang="en-TT" dirty="0"/>
          </a:p>
          <a:p>
            <a:pPr marL="0" indent="0">
              <a:buNone/>
            </a:pPr>
            <a:endParaRPr lang="en-TT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b="1" dirty="0"/>
              <a:t>Some Components of a Philosophy of Teaching Statement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TT" dirty="0"/>
              <a:t>Teaching strategies so people can envision you in the classroom. </a:t>
            </a:r>
          </a:p>
          <a:p>
            <a:r>
              <a:rPr lang="en-TT" dirty="0"/>
              <a:t>Conception of teaching and learning</a:t>
            </a:r>
          </a:p>
          <a:p>
            <a:r>
              <a:rPr lang="en-TT" dirty="0"/>
              <a:t>Perception of your role as a teacher</a:t>
            </a:r>
          </a:p>
          <a:p>
            <a:r>
              <a:rPr lang="en-TT" dirty="0"/>
              <a:t>Perception of the students’ role</a:t>
            </a:r>
          </a:p>
          <a:p>
            <a:r>
              <a:rPr lang="en-TT" dirty="0"/>
              <a:t>Evidence of these beliefs (activities/behaviours)</a:t>
            </a:r>
          </a:p>
          <a:p>
            <a:r>
              <a:rPr lang="en-US" altLang="en-US" dirty="0"/>
              <a:t>Experiences(teaching/childhood/learning ) that fostered these beliefs and- its  influence on how and why you teach?</a:t>
            </a:r>
          </a:p>
          <a:p>
            <a:r>
              <a:rPr lang="en-US" dirty="0"/>
              <a:t>Personal theories developed as a result</a:t>
            </a:r>
            <a:endParaRPr lang="en-TT" dirty="0"/>
          </a:p>
          <a:p>
            <a:r>
              <a:rPr lang="en-US" altLang="en-US" dirty="0"/>
              <a:t>Teaching values  </a:t>
            </a:r>
          </a:p>
          <a:p>
            <a:r>
              <a:rPr lang="en-US" altLang="en-US" dirty="0"/>
              <a:t>Classroom environments you create </a:t>
            </a:r>
            <a:r>
              <a:rPr lang="en-TT" dirty="0"/>
              <a:t/>
            </a:r>
            <a:br>
              <a:rPr lang="en-TT" dirty="0"/>
            </a:br>
            <a:endParaRPr lang="en-TT" dirty="0"/>
          </a:p>
          <a:p>
            <a:pPr marL="0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89635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/>
              <a:t>Questions pertinent in a teaching philosophy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TT" dirty="0"/>
              <a:t>Some questions </a:t>
            </a:r>
            <a:r>
              <a:rPr lang="en-TT" dirty="0" err="1"/>
              <a:t>Chism</a:t>
            </a:r>
            <a:r>
              <a:rPr lang="en-TT" dirty="0"/>
              <a:t> (1998) suggests are pertinent in a teaching philosophy statement:</a:t>
            </a:r>
          </a:p>
          <a:p>
            <a:pPr fontAlgn="base">
              <a:buNone/>
            </a:pPr>
            <a:endParaRPr lang="en-TT" dirty="0"/>
          </a:p>
          <a:p>
            <a:pPr fontAlgn="base"/>
            <a:r>
              <a:rPr lang="en-TT" dirty="0"/>
              <a:t>How do people learn?</a:t>
            </a:r>
          </a:p>
          <a:p>
            <a:pPr fontAlgn="base"/>
            <a:r>
              <a:rPr lang="en-TT" dirty="0"/>
              <a:t>How do I facilitate that learning?</a:t>
            </a:r>
          </a:p>
          <a:p>
            <a:pPr fontAlgn="base"/>
            <a:r>
              <a:rPr lang="en-TT" dirty="0"/>
              <a:t>What goals do I have for my students?</a:t>
            </a:r>
          </a:p>
          <a:p>
            <a:pPr fontAlgn="base"/>
            <a:r>
              <a:rPr lang="en-TT" dirty="0"/>
              <a:t>Why do I teach the way that I do?</a:t>
            </a:r>
          </a:p>
          <a:p>
            <a:pPr fontAlgn="base"/>
            <a:r>
              <a:rPr lang="en-TT" dirty="0"/>
              <a:t>What do I do to implement these ideas about teaching and learning in the classroom?</a:t>
            </a:r>
          </a:p>
          <a:p>
            <a:pPr fontAlgn="base"/>
            <a:r>
              <a:rPr lang="en-TT" dirty="0"/>
              <a:t>Are these things working? Do my student meet the goals?</a:t>
            </a:r>
          </a:p>
          <a:p>
            <a:pPr fontAlgn="base"/>
            <a:r>
              <a:rPr lang="en-TT" dirty="0"/>
              <a:t>How do I know they are working?</a:t>
            </a:r>
          </a:p>
          <a:p>
            <a:pPr fontAlgn="base"/>
            <a:r>
              <a:rPr lang="en-TT" dirty="0"/>
              <a:t>What are my future goals for growth as a teacher?</a:t>
            </a:r>
          </a:p>
          <a:p>
            <a:endParaRPr lang="en-TT" dirty="0"/>
          </a:p>
          <a:p>
            <a:pPr marL="0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950675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mtClean="0"/>
              <a:t>Excerpts </a:t>
            </a:r>
            <a:r>
              <a:rPr lang="en-US" sz="4800" dirty="0" smtClean="0"/>
              <a:t>of Teaching Philosophy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b="1" dirty="0" smtClean="0"/>
              <a:t>Traditional, Contemporary or a Combination?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7257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Philosophical Dimensions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en-US" sz="2400" dirty="0" smtClean="0"/>
          </a:p>
          <a:p>
            <a:pPr marL="0">
              <a:buNone/>
            </a:pPr>
            <a:endParaRPr lang="en-US" sz="2400" dirty="0" smtClean="0"/>
          </a:p>
          <a:p>
            <a:pPr marL="0">
              <a:buNone/>
            </a:pPr>
            <a:r>
              <a:rPr lang="en-US" sz="2400" dirty="0" smtClean="0"/>
              <a:t>The philosophical dimensions of the curriculum are important :</a:t>
            </a:r>
          </a:p>
          <a:p>
            <a:pPr marL="0">
              <a:buNone/>
            </a:pPr>
            <a:endParaRPr lang="en-US" sz="2400" dirty="0" smtClean="0"/>
          </a:p>
          <a:p>
            <a:pPr marL="0"/>
            <a:r>
              <a:rPr lang="en-US" sz="2400" dirty="0" smtClean="0"/>
              <a:t>for establishing a rationale for the curricula we have in our schools. </a:t>
            </a:r>
          </a:p>
          <a:p>
            <a:pPr marL="0"/>
            <a:endParaRPr lang="en-US" sz="2400" dirty="0" smtClean="0"/>
          </a:p>
          <a:p>
            <a:pPr marL="0"/>
            <a:r>
              <a:rPr lang="en-US" sz="2400" dirty="0" smtClean="0"/>
              <a:t>It is also important to seek answers to the following questions when designing, developing and delivering the curriculum: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Using metaphors</a:t>
            </a:r>
            <a:br>
              <a:rPr lang="en-TT" dirty="0" smtClean="0"/>
            </a:b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TT" dirty="0" smtClean="0"/>
              <a:t>  Extracts of philosophy statements using Metaphors  (</a:t>
            </a:r>
            <a:r>
              <a:rPr lang="en-TT" dirty="0" err="1" smtClean="0"/>
              <a:t>Grasha</a:t>
            </a:r>
            <a:r>
              <a:rPr lang="en-TT" dirty="0" smtClean="0"/>
              <a:t>, 1996):</a:t>
            </a:r>
          </a:p>
          <a:p>
            <a:pPr>
              <a:buNone/>
            </a:pPr>
            <a:endParaRPr lang="en-TT" dirty="0" smtClean="0"/>
          </a:p>
          <a:p>
            <a:r>
              <a:rPr lang="en-TT" b="1" dirty="0" smtClean="0"/>
              <a:t>Journey-Guide:</a:t>
            </a:r>
            <a:r>
              <a:rPr lang="en-TT" dirty="0" smtClean="0"/>
              <a:t> “Knowledge is perceived as a perspective on the horizon. The teacher guides students on their journey. Students need to follow a course, .... they will come to the end of their journey.” (p.35)</a:t>
            </a:r>
          </a:p>
          <a:p>
            <a:endParaRPr lang="en-TT" dirty="0" smtClean="0"/>
          </a:p>
          <a:p>
            <a:r>
              <a:rPr lang="en-TT" b="1" dirty="0" smtClean="0"/>
              <a:t>Master-Disciple:</a:t>
            </a:r>
            <a:r>
              <a:rPr lang="en-TT" dirty="0" smtClean="0"/>
              <a:t> “Knowledge is a skill or habit to be learned. The instructor trains students and the students ideally do what they are told without questioning the master.” (p.35)</a:t>
            </a:r>
          </a:p>
          <a:p>
            <a:pPr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291708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CRITICAL THINKING</a:t>
            </a:r>
            <a:br>
              <a:rPr lang="en-TT" dirty="0" smtClean="0"/>
            </a:br>
            <a:r>
              <a:rPr lang="en-TT" dirty="0" smtClean="0"/>
              <a:t>Reflect on your own Metaphors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TT" dirty="0" smtClean="0"/>
              <a:t>Other metaphors?</a:t>
            </a:r>
          </a:p>
          <a:p>
            <a:pPr lvl="1">
              <a:buFont typeface="Wingdings" pitchFamily="2" charset="2"/>
              <a:buChar char="§"/>
            </a:pPr>
            <a:r>
              <a:rPr lang="en-TT" dirty="0" smtClean="0"/>
              <a:t>Banker</a:t>
            </a:r>
            <a:endParaRPr lang="en-TT" sz="3600" dirty="0" smtClean="0"/>
          </a:p>
          <a:p>
            <a:pPr lvl="1">
              <a:buFont typeface="Wingdings" pitchFamily="2" charset="2"/>
              <a:buChar char="§"/>
            </a:pPr>
            <a:r>
              <a:rPr lang="en-TT" dirty="0" smtClean="0"/>
              <a:t>Gardener</a:t>
            </a:r>
            <a:endParaRPr lang="en-TT" sz="3600" dirty="0" smtClean="0"/>
          </a:p>
          <a:p>
            <a:pPr lvl="1">
              <a:buFont typeface="Wingdings" pitchFamily="2" charset="2"/>
              <a:buChar char="§"/>
            </a:pPr>
            <a:r>
              <a:rPr lang="en-TT" dirty="0" smtClean="0"/>
              <a:t>Entertainer</a:t>
            </a:r>
            <a:endParaRPr lang="en-TT" sz="3600" dirty="0" smtClean="0"/>
          </a:p>
          <a:p>
            <a:pPr lvl="1">
              <a:buFont typeface="Wingdings" pitchFamily="2" charset="2"/>
              <a:buChar char="§"/>
            </a:pPr>
            <a:r>
              <a:rPr lang="en-TT" dirty="0" smtClean="0"/>
              <a:t>Choreographer</a:t>
            </a:r>
            <a:endParaRPr lang="en-TT" sz="3600" dirty="0" smtClean="0"/>
          </a:p>
          <a:p>
            <a:pPr lvl="1">
              <a:buFont typeface="Wingdings" pitchFamily="2" charset="2"/>
              <a:buChar char="§"/>
            </a:pPr>
            <a:r>
              <a:rPr lang="en-TT" dirty="0" smtClean="0"/>
              <a:t>Tour bus driver with passengers who keep their window curtain closed</a:t>
            </a:r>
            <a:endParaRPr lang="en-TT" sz="3600" dirty="0" smtClean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328164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Write your teaching philosophy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Critically evaluate the philosophy/philosophies that influence a curriculum of your choice</a:t>
            </a:r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endParaRPr lang="en-TT" dirty="0" smtClean="0"/>
          </a:p>
          <a:p>
            <a:pPr>
              <a:buNone/>
            </a:pPr>
            <a:r>
              <a:rPr lang="en-TT" dirty="0" smtClean="0"/>
              <a:t>    Students                                          </a:t>
            </a:r>
          </a:p>
          <a:p>
            <a:pPr>
              <a:buNone/>
            </a:pPr>
            <a:r>
              <a:rPr lang="en-TT" dirty="0" smtClean="0"/>
              <a:t>         Should be taught</a:t>
            </a:r>
          </a:p>
          <a:p>
            <a:pPr>
              <a:buNone/>
            </a:pPr>
            <a:r>
              <a:rPr lang="en-TT" b="1" dirty="0" smtClean="0"/>
              <a:t>                         HOW TO THINK</a:t>
            </a:r>
          </a:p>
          <a:p>
            <a:pPr>
              <a:buNone/>
            </a:pPr>
            <a:r>
              <a:rPr lang="en-TT" dirty="0" smtClean="0"/>
              <a:t>                                              </a:t>
            </a:r>
            <a:r>
              <a:rPr lang="en-TT" b="1" i="1" dirty="0" smtClean="0"/>
              <a:t>NOT</a:t>
            </a:r>
          </a:p>
          <a:p>
            <a:pPr>
              <a:buNone/>
            </a:pPr>
            <a:r>
              <a:rPr lang="en-TT" dirty="0" smtClean="0"/>
              <a:t>                                                   </a:t>
            </a:r>
            <a:r>
              <a:rPr lang="en-TT" b="1" dirty="0" smtClean="0"/>
              <a:t>What to think</a:t>
            </a:r>
          </a:p>
          <a:p>
            <a:pPr>
              <a:buNone/>
            </a:pPr>
            <a:r>
              <a:rPr lang="en-TT" dirty="0" smtClean="0"/>
              <a:t>                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273044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Thank you</a:t>
            </a:r>
          </a:p>
          <a:p>
            <a:pPr algn="ctr">
              <a:buNone/>
            </a:pPr>
            <a:endParaRPr lang="en-US" sz="4800" dirty="0"/>
          </a:p>
        </p:txBody>
      </p:sp>
      <p:pic>
        <p:nvPicPr>
          <p:cNvPr id="2050" name="Picture 2" descr="C:\Users\Sharmila Nisha Harry\AppData\Local\Microsoft\Windows\Temporary Internet Files\Content.IE5\43B60555\MC9000566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76600"/>
            <a:ext cx="38862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3226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TT" dirty="0" err="1" smtClean="0"/>
              <a:t>Chism</a:t>
            </a:r>
            <a:r>
              <a:rPr lang="en-TT" dirty="0" smtClean="0"/>
              <a:t>, N. V. N. (1998). Developing a philosophy of teaching statement. </a:t>
            </a:r>
            <a:r>
              <a:rPr lang="en-TT" i="1" dirty="0" smtClean="0"/>
              <a:t>Essays on Teaching Excellence 9</a:t>
            </a:r>
            <a:r>
              <a:rPr lang="en-TT" dirty="0" smtClean="0"/>
              <a:t> (3), 1-2. Professional and Organizational Development Network in Higher Education. </a:t>
            </a:r>
          </a:p>
          <a:p>
            <a:pPr>
              <a:buNone/>
            </a:pPr>
            <a:endParaRPr lang="en-TT" dirty="0" smtClean="0"/>
          </a:p>
          <a:p>
            <a:r>
              <a:rPr lang="en-US" dirty="0" smtClean="0"/>
              <a:t>Eisner, E. (2002). The Educational Imagination: On the Design and Evaluation of School Programs. (2</a:t>
            </a:r>
            <a:r>
              <a:rPr lang="en-US" baseline="30000" dirty="0" smtClean="0"/>
              <a:t>nd</a:t>
            </a:r>
            <a:r>
              <a:rPr lang="en-US" dirty="0" smtClean="0"/>
              <a:t> ed.)New York: Macmillan  </a:t>
            </a:r>
          </a:p>
          <a:p>
            <a:endParaRPr lang="en-TT" dirty="0" smtClean="0"/>
          </a:p>
          <a:p>
            <a:endParaRPr lang="en-TT" dirty="0" smtClean="0"/>
          </a:p>
          <a:p>
            <a:r>
              <a:rPr lang="en-TT" dirty="0" err="1" smtClean="0"/>
              <a:t>Grasha</a:t>
            </a:r>
            <a:r>
              <a:rPr lang="en-TT" dirty="0" smtClean="0"/>
              <a:t>, A.F. (1996).</a:t>
            </a:r>
            <a:r>
              <a:rPr lang="en-TT" i="1" dirty="0" smtClean="0"/>
              <a:t>Teaching with style: A practical guide to enhancing learning by understanding teaching and learning styles</a:t>
            </a:r>
            <a:r>
              <a:rPr lang="en-TT" dirty="0" smtClean="0"/>
              <a:t>. Pittsburgh, PA: Alliance Publishers.</a:t>
            </a:r>
          </a:p>
          <a:p>
            <a:endParaRPr lang="en-US" dirty="0" smtClean="0"/>
          </a:p>
          <a:p>
            <a:r>
              <a:rPr lang="en-US" dirty="0" smtClean="0"/>
              <a:t>Jackson P. W. (!996). Handbook of Research on Curriculum. New York: Macmillan.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READINGS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McNergney</a:t>
            </a:r>
            <a:r>
              <a:rPr lang="en-US" dirty="0" smtClean="0"/>
              <a:t> R. F. and Herbert J. M. (1998). Foundations of Education. (Second Edition)Boston: </a:t>
            </a:r>
            <a:r>
              <a:rPr lang="en-US" dirty="0" err="1" smtClean="0"/>
              <a:t>Allyn</a:t>
            </a:r>
            <a:r>
              <a:rPr lang="en-US" dirty="0" smtClean="0"/>
              <a:t> and Bacon.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Ornstein A .C. and </a:t>
            </a:r>
            <a:r>
              <a:rPr lang="en-US" dirty="0" err="1" smtClean="0"/>
              <a:t>Hunkins</a:t>
            </a:r>
            <a:r>
              <a:rPr lang="en-US" dirty="0" smtClean="0"/>
              <a:t> F. P. (2004) .Curriculum Foundations, Principles, and Issues. Boston: Pearson Education, Inc.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Tyler R .W .(1949). Basic Principles of Curriculum and Instruction. Chicago: The University of Chicago Press.</a:t>
            </a:r>
          </a:p>
          <a:p>
            <a:endParaRPr lang="en-TT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Thank you</a:t>
            </a:r>
            <a:endParaRPr lang="en-US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Philosophical Perspective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should be educated?</a:t>
            </a:r>
          </a:p>
          <a:p>
            <a:r>
              <a:rPr lang="en-US" dirty="0" smtClean="0"/>
              <a:t>Who can be educated?</a:t>
            </a:r>
          </a:p>
          <a:p>
            <a:r>
              <a:rPr lang="en-US" dirty="0" smtClean="0"/>
              <a:t>What kinds of educational experiences should be offered to given groups of learners?</a:t>
            </a:r>
          </a:p>
          <a:p>
            <a:r>
              <a:rPr lang="en-US" dirty="0" smtClean="0"/>
              <a:t>How can our nation afford to spend for education?</a:t>
            </a:r>
          </a:p>
          <a:p>
            <a:r>
              <a:rPr lang="en-US" dirty="0" smtClean="0"/>
              <a:t> Are our schools effective as they used to be? If not, why not?</a:t>
            </a:r>
          </a:p>
          <a:p>
            <a:r>
              <a:rPr lang="en-US" dirty="0" smtClean="0"/>
              <a:t>How can the differential needs of our individual learners be met?</a:t>
            </a:r>
          </a:p>
          <a:p>
            <a:endParaRPr lang="en-T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Role /Function of Philosophy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base or starting point in curriculum development</a:t>
            </a:r>
          </a:p>
          <a:p>
            <a:r>
              <a:rPr lang="en-US" dirty="0" smtClean="0"/>
              <a:t>Interdependent function with other functions in curriculum development</a:t>
            </a:r>
          </a:p>
          <a:p>
            <a:r>
              <a:rPr lang="en-US" dirty="0" smtClean="0"/>
              <a:t>Essential to any meaningful development activity</a:t>
            </a:r>
          </a:p>
          <a:p>
            <a:r>
              <a:rPr lang="en-US" dirty="0" smtClean="0"/>
              <a:t>Provides educators with a framework for broad issues and tasks, such as the goals of education, the content and its organization, the process of teaching and learning and the experiences to stress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b="1" i="1" dirty="0" smtClean="0"/>
              <a:t>Distinct and more specific philosophies of education exists. </a:t>
            </a:r>
          </a:p>
          <a:p>
            <a:pPr marL="0">
              <a:buNone/>
            </a:pPr>
            <a:endParaRPr lang="en-US" b="1" i="1" dirty="0" smtClean="0"/>
          </a:p>
          <a:p>
            <a:pPr marL="171450" indent="-514350"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Major Philosophies That Influence Education – (Ornstein &amp; </a:t>
            </a:r>
            <a:r>
              <a:rPr lang="en-US" sz="3200" dirty="0" err="1" smtClean="0"/>
              <a:t>Hunkins</a:t>
            </a:r>
            <a:r>
              <a:rPr lang="en-US" sz="3200" dirty="0" smtClean="0"/>
              <a:t>, 2004; Doll, 1996)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371600"/>
            <a:ext cx="7010400" cy="4267200"/>
          </a:xfrm>
        </p:spPr>
        <p:txBody>
          <a:bodyPr/>
          <a:lstStyle/>
          <a:p>
            <a:pPr marL="347472" algn="l"/>
            <a:r>
              <a:rPr lang="en-US" dirty="0" smtClean="0">
                <a:solidFill>
                  <a:schemeClr val="tx1"/>
                </a:solidFill>
              </a:rPr>
              <a:t>             </a:t>
            </a:r>
          </a:p>
          <a:p>
            <a:pPr marL="34747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Idealism</a:t>
            </a:r>
          </a:p>
          <a:p>
            <a:pPr marL="34747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Realism</a:t>
            </a:r>
          </a:p>
          <a:p>
            <a:pPr marL="34747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Pragmatism</a:t>
            </a:r>
          </a:p>
          <a:p>
            <a:pPr marL="347472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Existentialism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964</TotalTime>
  <Words>1731</Words>
  <Application>Microsoft Office PowerPoint</Application>
  <PresentationFormat>On-screen Show (4:3)</PresentationFormat>
  <Paragraphs>304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Flow</vt:lpstr>
      <vt:lpstr> EDCU 2013    </vt:lpstr>
      <vt:lpstr>Objectives</vt:lpstr>
      <vt:lpstr>FOUNDATION ELEMENTS</vt:lpstr>
      <vt:lpstr>The Philosophical Perspective </vt:lpstr>
      <vt:lpstr>The Philosophical Dimensions</vt:lpstr>
      <vt:lpstr>The Philosophical Perspective </vt:lpstr>
      <vt:lpstr>The Role /Function of Philosophy</vt:lpstr>
      <vt:lpstr>PowerPoint Presentation</vt:lpstr>
      <vt:lpstr>Major Philosophies That Influence Education – (Ornstein &amp; Hunkins, 2004; Doll, 1996)</vt:lpstr>
      <vt:lpstr>MAJOR PHILOSOPHIES</vt:lpstr>
      <vt:lpstr>EDUCATIONAL PHILOSOPHY</vt:lpstr>
      <vt:lpstr>CORE PHILOSPHIES of EDUCATION</vt:lpstr>
      <vt:lpstr>Educational Philosophies  (Ornstein &amp; Hunkins, 2004; Doll, 1993; Dewey, 1938)</vt:lpstr>
      <vt:lpstr>PowerPoint Presentation</vt:lpstr>
      <vt:lpstr>Perennialism (Traditional)</vt:lpstr>
      <vt:lpstr>Perennialism (Traditional)</vt:lpstr>
      <vt:lpstr>What is Perennialism? </vt:lpstr>
      <vt:lpstr>Think about it </vt:lpstr>
      <vt:lpstr>A Perennialist Classroom Layout </vt:lpstr>
      <vt:lpstr>The Focus </vt:lpstr>
      <vt:lpstr>Essentialism (Traditional)</vt:lpstr>
      <vt:lpstr>Progressivism (Non-Traditional)</vt:lpstr>
      <vt:lpstr>Progressivism cont’d</vt:lpstr>
      <vt:lpstr>What is Progressivism? </vt:lpstr>
      <vt:lpstr>The Focus</vt:lpstr>
      <vt:lpstr>Social Reconstructionism (Non-Traditional )</vt:lpstr>
      <vt:lpstr>RECAP</vt:lpstr>
      <vt:lpstr>RECAP</vt:lpstr>
      <vt:lpstr>PowerPoint Presentation</vt:lpstr>
      <vt:lpstr>Expressions of Education Philosophy</vt:lpstr>
      <vt:lpstr>Critical Reflection</vt:lpstr>
      <vt:lpstr>Critical Reflection</vt:lpstr>
      <vt:lpstr>PowerPoint Presentation</vt:lpstr>
      <vt:lpstr>PowerPoint Presentation</vt:lpstr>
      <vt:lpstr>PowerPoint Presentation</vt:lpstr>
      <vt:lpstr>PowerPoint Presentation</vt:lpstr>
      <vt:lpstr>Trivia Game </vt:lpstr>
      <vt:lpstr>PowerPoint Presentation</vt:lpstr>
      <vt:lpstr>PowerPoint Presentation</vt:lpstr>
      <vt:lpstr>PowerPoint Presentation</vt:lpstr>
      <vt:lpstr>PowerPoint Presentation</vt:lpstr>
      <vt:lpstr>Dwayne Bravo showed his class once again with a century in the Hobart Test </vt:lpstr>
      <vt:lpstr>PowerPoint Presentation</vt:lpstr>
      <vt:lpstr>PowerPoint Presentation</vt:lpstr>
      <vt:lpstr>Personal Philosophy of Teaching </vt:lpstr>
      <vt:lpstr>Personal Philosophy of Teaching </vt:lpstr>
      <vt:lpstr>Some Components of a Philosophy of Teaching Statement</vt:lpstr>
      <vt:lpstr>Questions pertinent in a teaching philosophy statement</vt:lpstr>
      <vt:lpstr>Excerpts of Teaching Philosophy</vt:lpstr>
      <vt:lpstr>Using metaphors </vt:lpstr>
      <vt:lpstr>CRITICAL THINKING Reflect on your own Metaphors</vt:lpstr>
      <vt:lpstr> Activities</vt:lpstr>
      <vt:lpstr>PowerPoint Presentation</vt:lpstr>
      <vt:lpstr>PowerPoint Presentation</vt:lpstr>
      <vt:lpstr>READINGS</vt:lpstr>
      <vt:lpstr>READINGS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INTRODUCTION TO CURRICULUM STUDIES EDCU 2013 </dc:title>
  <dc:creator>user</dc:creator>
  <cp:lastModifiedBy>nisha harrypapan</cp:lastModifiedBy>
  <cp:revision>117</cp:revision>
  <dcterms:created xsi:type="dcterms:W3CDTF">2006-08-16T00:00:00Z</dcterms:created>
  <dcterms:modified xsi:type="dcterms:W3CDTF">2018-08-14T15:06:20Z</dcterms:modified>
</cp:coreProperties>
</file>